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E4C70C-2405-449D-83E4-F1033602A8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32C839-60F6-4465-A9B4-CE93C9A5C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4AF62A-C6E4-44F5-880B-08C62FBBF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06EEE6-5041-49B6-A5C8-19DFA0617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AC5AD1-9681-4AC6-A6B6-D7096DF6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4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3FED2-16C0-4106-9D49-50108DEC9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105A95-498B-42BD-BD64-A7CED017F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25765B-2F28-46E1-A723-269132F4D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881E9-E2EF-4426-8DE5-1002EE0D5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BD1676-F4E6-466B-9F07-3BC8F4C5C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97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11D24A-E04F-4D0B-BB72-917FFF4A4A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5C2A77-2D45-4488-8C51-5293AAA08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1BED4D-90DD-47D3-A79F-6B530A0F3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7CB6AA-B4F3-4C73-8E4A-994091AB4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04E412-0551-4883-AEFD-42C549569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28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A39BF-333B-4EA2-A91C-47C944C5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13AE70-751B-419E-95B4-A09FDFC1E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C27B9-EDDA-4BA9-A683-3AAC03E0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B367E4-4376-469D-8E13-725174760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70144-24B0-491C-A0FC-3AECEE8BC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90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42E869-2AF6-41CB-9CD4-1B7FA2ED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51B7DF-8260-4E99-8FED-53F833A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7E00F9-A89E-4534-8E4C-2B44C2D1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EAE91-3DCB-44D9-A07E-6383057F7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CEF079-70C6-44A3-9891-917E0A09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54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1DE41-B86D-485E-9C64-4CEFAF74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5D44F5-2B88-46F4-A378-25918D33F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F7952A-92C2-4547-AAD8-1CD43EF10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982256-E443-4939-B535-914C730B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A23776-9108-4B6A-B83B-965BB7C5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AF4849-1011-42CF-8A09-77BFFE9FD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67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C776A-EF24-4ED0-9D4F-7045DD18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1D519C-C367-4862-A5CA-F2BF434BF8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97DDE6-99E3-43EB-99AC-5AA76C155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5E49E2-6817-4676-B666-0B81983644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85C39A-6E60-4DFC-89BC-CFBFC28BA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3B80652-6512-459C-B720-9878CA46C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615E08-7594-4654-BC19-AD8FEB9B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AAC2F-536C-45DC-BF1F-585DA8D2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1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35E75-0DB5-44DA-A646-CCFD33041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FA827-3606-41BF-A6BB-C3BF8723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7FA3EF-539D-4549-B548-592D99EEC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21D41FC-434C-40CD-B272-61A520996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8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06B5CD-ABFA-4FC2-A237-99B2C4E0C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EB5E4B1-0FA1-41E0-80F3-72FF30DEF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75D1EC-EDB4-400F-9178-AAD768D5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85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917F4-A7E2-4C5E-836D-C92376488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6C9A4B-85B6-40CA-BE83-1A5B6EB34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F0E29C6-72DF-43DD-9A43-799CF6CC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38950B-856C-4022-B5B3-31AF3C70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895626-2C3B-4582-8DEA-7C329CA38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746BE2-EA1F-4CD2-A1DB-F9F220A47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17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682C0-D6F0-4250-94A1-3E13C8282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71E2FDF-839F-440B-A2FA-C61AB23F13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0B1D44-A07D-4927-BB6F-E8A8622CC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CD376-C0D0-49B8-803D-E4824F5C4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380475-D216-4511-81BC-56AD3EEA0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B272AB-09B8-4642-867E-96F90027F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02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FB9EF-51E1-46BC-8B5D-0E9787035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31400-7E7A-4018-A807-0B2F60342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B49D95-911C-484A-BADB-EB8EACC841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5C99D-8DB7-45F9-85FD-01898060EC22}" type="datetimeFigureOut">
              <a:rPr lang="ru-RU" smtClean="0"/>
              <a:t>пн 18.04.22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7E5FA6-C16A-4BAE-B96A-7AD818321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869B7-9AAE-45DC-BD83-36E470F73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140B6-1706-4311-8184-52610BF676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E95525-7638-4D22-BF93-1A5CD2AC09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6643" y="331030"/>
            <a:ext cx="5338713" cy="1725108"/>
          </a:xfrm>
        </p:spPr>
        <p:txBody>
          <a:bodyPr>
            <a:noAutofit/>
          </a:bodyPr>
          <a:lstStyle/>
          <a:p>
            <a:r>
              <a:rPr lang="ru-RU" b="1" dirty="0"/>
              <a:t>Гражданская оборона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8412B1-438D-45CD-A767-D99119502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154" y="2565183"/>
            <a:ext cx="7179690" cy="30992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23194DD-90DD-414A-A7C6-AAAF264C94FD}"/>
              </a:ext>
            </a:extLst>
          </p:cNvPr>
          <p:cNvSpPr/>
          <p:nvPr/>
        </p:nvSpPr>
        <p:spPr>
          <a:xfrm>
            <a:off x="9521073" y="5825763"/>
            <a:ext cx="25358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/>
              <a:t>Работу выполнила</a:t>
            </a:r>
            <a:br>
              <a:rPr lang="ru-RU" sz="1400" dirty="0"/>
            </a:br>
            <a:r>
              <a:rPr lang="ru-RU" sz="1400" dirty="0"/>
              <a:t>студентка группе Э-20</a:t>
            </a:r>
            <a:br>
              <a:rPr lang="ru-RU" sz="1400" dirty="0"/>
            </a:br>
            <a:r>
              <a:rPr lang="ru-RU" sz="1400" dirty="0"/>
              <a:t>Чеснокова Дарья Алексеевна</a:t>
            </a:r>
          </a:p>
        </p:txBody>
      </p:sp>
    </p:spTree>
    <p:extLst>
      <p:ext uri="{BB962C8B-B14F-4D97-AF65-F5344CB8AC3E}">
        <p14:creationId xmlns:p14="http://schemas.microsoft.com/office/powerpoint/2010/main" val="25180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биологического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Для поражения человека могут быть использованы возбудители инфекционные заболевания: </a:t>
            </a:r>
          </a:p>
          <a:p>
            <a:r>
              <a:rPr lang="ru-RU" dirty="0"/>
              <a:t>чума; </a:t>
            </a:r>
          </a:p>
          <a:p>
            <a:r>
              <a:rPr lang="ru-RU" dirty="0"/>
              <a:t>сибирская язва;</a:t>
            </a:r>
          </a:p>
          <a:p>
            <a:r>
              <a:rPr lang="ru-RU" dirty="0"/>
              <a:t> холера;</a:t>
            </a:r>
          </a:p>
          <a:p>
            <a:r>
              <a:rPr lang="ru-RU" dirty="0"/>
              <a:t>брюшной тиф;</a:t>
            </a:r>
          </a:p>
          <a:p>
            <a:r>
              <a:rPr lang="ru-RU" dirty="0"/>
              <a:t>малярия, дизентерия;</a:t>
            </a:r>
          </a:p>
          <a:p>
            <a:r>
              <a:rPr lang="ru-RU" dirty="0"/>
              <a:t>оспа.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FD948D-E182-46BA-B24D-803834764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495" y="4001294"/>
            <a:ext cx="4918852" cy="237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2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70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Ядерное оружие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982"/>
            <a:ext cx="6684390" cy="5423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Ядерное оружие (или атомное оружие) — совокупность ядерных боеприпасов, средств их доставки к цели и средств управления. Относится к оружию массового поражения наряду с биологическим и химическим оружием. Ядерный боеприпас —оружие взрывного действия, основанное на использовании ядерной энергии, высвобождающейся в результате лавинообразно протекающих цепной ядерной реакции деления тяжёлых ядер и/или термоядерной реакции синтеза лёгких ядер.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CAED2-F48F-460F-92CB-5B4BB9BDA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992" y="3503023"/>
            <a:ext cx="4122656" cy="30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29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95" y="44931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>
                <a:solidFill>
                  <a:srgbClr val="FF0000"/>
                </a:solidFill>
              </a:rPr>
              <a:t>Гражданская оборона</a:t>
            </a:r>
            <a:r>
              <a:rPr lang="ru-RU" dirty="0"/>
              <a:t> — система мероприятий по подготовке к защите и по защите населения, материальных и культурных ценностей от опасностей, возникающих при ведении военных действий или вследствие этих действий, а также при возникновении чрезвычайных ситуаций природного и техногенного характера. Организация и ведение гражданской обороны являются одними из важнейших функций государства, составными частями оборонного строительства, обеспечения безопасности государства.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7DD386-063D-4CB5-9252-546B341FD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552" y="3837691"/>
            <a:ext cx="5145660" cy="287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90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893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Задачи гражданской обороны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529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	Защита населения от последствий аварий, стихийных бедствий и современных средств поражения (пожаров, взрывов, выбросов сильнодействующих ядовитых веществ, эпидемий и т.д.);</a:t>
            </a:r>
          </a:p>
          <a:p>
            <a:pPr marL="0" indent="0">
              <a:buNone/>
            </a:pPr>
            <a:r>
              <a:rPr lang="ru-RU" dirty="0"/>
              <a:t>	Координация деятельности органов управления по прогнозированию, предупреждению и ликвидации последствий экологических и стихийных бедствий, аварий и катастроф;</a:t>
            </a:r>
          </a:p>
          <a:p>
            <a:pPr marL="0" indent="0">
              <a:buNone/>
            </a:pPr>
            <a:r>
              <a:rPr lang="ru-RU" dirty="0"/>
              <a:t>	Создание и поддержание в готовности систем управления, оповещения, связи, организация наблюдения и контроля за радиационной, химической и биологической обстановкой;</a:t>
            </a:r>
          </a:p>
          <a:p>
            <a:pPr marL="0" indent="0">
              <a:buNone/>
            </a:pPr>
            <a:r>
              <a:rPr lang="ru-RU" dirty="0"/>
              <a:t>	Повышение устойчивости объектов экономики и отраслей, и их функционирования в чрезвычайных условиях;</a:t>
            </a:r>
          </a:p>
        </p:txBody>
      </p:sp>
    </p:spTree>
    <p:extLst>
      <p:ext uri="{BB962C8B-B14F-4D97-AF65-F5344CB8AC3E}">
        <p14:creationId xmlns:p14="http://schemas.microsoft.com/office/powerpoint/2010/main" val="2873725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Система гражданской обороны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3967"/>
            <a:ext cx="10515600" cy="48862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Систему гражданской обороны составляют: </a:t>
            </a:r>
          </a:p>
          <a:p>
            <a:pPr marL="0" indent="0">
              <a:buNone/>
            </a:pPr>
            <a:r>
              <a:rPr lang="ru-RU" dirty="0"/>
              <a:t>	органы повседневного управления по обеспечению защиты населения; </a:t>
            </a:r>
          </a:p>
          <a:p>
            <a:pPr marL="0" indent="0">
              <a:buNone/>
            </a:pPr>
            <a:r>
              <a:rPr lang="ru-RU" dirty="0"/>
              <a:t>	силы и средства, предназначенные для выполнения задач гражданской обороны; </a:t>
            </a:r>
          </a:p>
          <a:p>
            <a:pPr marL="0" indent="0">
              <a:buNone/>
            </a:pPr>
            <a:r>
              <a:rPr lang="ru-RU" dirty="0"/>
              <a:t>	фонды и резервы финансовых, медицинских и материально-технических средств, предусмотренных на случай чрезвычайной ситуации; </a:t>
            </a:r>
          </a:p>
          <a:p>
            <a:pPr marL="0" indent="0">
              <a:buNone/>
            </a:pPr>
            <a:r>
              <a:rPr lang="ru-RU" dirty="0"/>
              <a:t>	системы связи, оповещения, управления и информационного обеспечения. </a:t>
            </a:r>
          </a:p>
          <a:p>
            <a:pPr marL="0" indent="0">
              <a:buNone/>
            </a:pPr>
            <a:r>
              <a:rPr lang="ru-RU" dirty="0"/>
              <a:t>	Гражданская оборона организуется как по территориальному, так и по производственному принципам. Основным звеном системы гражданской обороны является объект экономики (предприятие, завод, вуз и т. д.).</a:t>
            </a:r>
          </a:p>
        </p:txBody>
      </p:sp>
    </p:spTree>
    <p:extLst>
      <p:ext uri="{BB962C8B-B14F-4D97-AF65-F5344CB8AC3E}">
        <p14:creationId xmlns:p14="http://schemas.microsoft.com/office/powerpoint/2010/main" val="1133982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Спасательные войские формирования МЧС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С 1991 г. войска гражданской обороны в России находятся в подчинении ГКЧС (затем — МЧС) России. На войска ГО возлагаются следующие основные задачи: </a:t>
            </a:r>
          </a:p>
          <a:p>
            <a:pPr marL="0" indent="0">
              <a:buNone/>
            </a:pPr>
            <a:r>
              <a:rPr lang="ru-RU" dirty="0"/>
              <a:t>	ведение общей и специальной разведки в очагах поражения, зонах заражения (загрязнения) и катастрофического затопления, а также на маршрутах выдвижения к ним; </a:t>
            </a:r>
          </a:p>
          <a:p>
            <a:pPr marL="0" indent="0">
              <a:buNone/>
            </a:pPr>
            <a:r>
              <a:rPr lang="ru-RU" dirty="0"/>
              <a:t>	проведение аварийно-спасательных и других неотложных работ при ликвидации чрезвычайных ситуации (угроз чрезвычайных ситуаций) природного и техногенного характера, обеспечение ввода других сил в зоны заражения и катастрофического затопления; </a:t>
            </a:r>
          </a:p>
          <a:p>
            <a:pPr marL="0" indent="0">
              <a:buNone/>
            </a:pPr>
            <a:r>
              <a:rPr lang="ru-RU" dirty="0"/>
              <a:t>	проведение санитарной обработки населения, специальной обработки техники и имущества, обеззараживания зданий.</a:t>
            </a:r>
          </a:p>
        </p:txBody>
      </p:sp>
    </p:spTree>
    <p:extLst>
      <p:ext uri="{BB962C8B-B14F-4D97-AF65-F5344CB8AC3E}">
        <p14:creationId xmlns:p14="http://schemas.microsoft.com/office/powerpoint/2010/main" val="1216241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Международный символ гражданской обороны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86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Международным отличительным знаком гражданской обороны является голубой равносторонний треугольник на оранжевом фоне. Он предназначен для обозначения персонала и объектов гражданской обороны, которые находятся под защитой Дополнительного протокола к Женевским конвенциям 1949 года, касающимся защиты жертв международных вооруженных конфликтов.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B76C20-B0A4-46D2-BCB9-88DE504B1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7081" y="3579992"/>
            <a:ext cx="3416872" cy="291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000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Химическое оружие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528"/>
            <a:ext cx="7476241" cy="40284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Химическое оружие — оружие массового поражения, действие которого основано на токсических свойствах отравляющих веществ (ОВ), и средства их применения: артиллерийские снаряды, ракеты, мины, авиационные бомбы, газомёты, системы баллонного </a:t>
            </a:r>
            <a:r>
              <a:rPr lang="ru-RU" dirty="0" err="1"/>
              <a:t>газопуска</a:t>
            </a:r>
            <a:r>
              <a:rPr lang="ru-RU" dirty="0"/>
              <a:t>, </a:t>
            </a:r>
            <a:r>
              <a:rPr lang="ru-RU" dirty="0" err="1"/>
              <a:t>ВАПы</a:t>
            </a:r>
            <a:r>
              <a:rPr lang="ru-RU" dirty="0"/>
              <a:t> (выливные авиационные приборы), гранаты, шашки. Наряду с ядерным и биологическим (бактериологическим) оружием, относится к оружию массового поражения (ОМП).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F9896DB-C4B9-43F2-B2FC-7A749D28C1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75" y="4268919"/>
            <a:ext cx="3443925" cy="258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95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Виды химического оружия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	Химическое оружие различают по следующим характеристикам: </a:t>
            </a:r>
          </a:p>
          <a:p>
            <a:r>
              <a:rPr lang="ru-RU" dirty="0"/>
              <a:t>характеру физиологического воздействия ОВ на организм человека; </a:t>
            </a:r>
          </a:p>
          <a:p>
            <a:r>
              <a:rPr lang="ru-RU" dirty="0"/>
              <a:t>тактическому назначению; </a:t>
            </a:r>
          </a:p>
          <a:p>
            <a:r>
              <a:rPr lang="ru-RU" dirty="0"/>
              <a:t>быстроте наступающего воздействия; </a:t>
            </a:r>
          </a:p>
          <a:p>
            <a:r>
              <a:rPr lang="ru-RU" dirty="0"/>
              <a:t>стойкости применяемого ОВ; </a:t>
            </a:r>
          </a:p>
          <a:p>
            <a:r>
              <a:rPr lang="ru-RU" dirty="0"/>
              <a:t>средствам и способам 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4293092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CE0E47-AAF4-40CA-A1E7-4021D88D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Биологическое оружие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9DBB71-E797-43AF-A8CB-EF45E9692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8808"/>
            <a:ext cx="7542229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	Биологическое оружие — это патогенные микроорганизмы или их споры, вирусы, бактериальные токсины, заражённые люди и животные, а также средства их доставки (ракеты, управляемые снаряды, автоматические аэростаты, авиация), предназначенные для массового поражения живой силы противника, сельскохозяйственных животных, посевов сельскохозяйственных культур, а также порчи некоторых видов военных материалов и снаряжения. Является оружием массового поражения и запрещено согласно Женевскому протоколу 1925 года.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BA37CD-A767-45BE-9934-C5CCC5738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2087" y="3707772"/>
            <a:ext cx="3370762" cy="291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698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691</Words>
  <Application>Microsoft Office PowerPoint</Application>
  <PresentationFormat>Широкоэкранный</PresentationFormat>
  <Paragraphs>43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Гражданская оборона</vt:lpstr>
      <vt:lpstr>Презентация PowerPoint</vt:lpstr>
      <vt:lpstr>Задачи гражданской обороны</vt:lpstr>
      <vt:lpstr>Система гражданской обороны</vt:lpstr>
      <vt:lpstr>Спасательные войские формирования МЧС России</vt:lpstr>
      <vt:lpstr>Международный символ гражданской обороны</vt:lpstr>
      <vt:lpstr>Химическое оружие</vt:lpstr>
      <vt:lpstr>Виды химического оружия</vt:lpstr>
      <vt:lpstr>Биологическое оружие</vt:lpstr>
      <vt:lpstr>Виды биологического оружия</vt:lpstr>
      <vt:lpstr>Ядерное оружие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Гражданская оборона</dc:title>
  <dc:creator>Пользователь</dc:creator>
  <cp:lastModifiedBy>Пользователь</cp:lastModifiedBy>
  <cp:revision>1</cp:revision>
  <dcterms:created xsi:type="dcterms:W3CDTF">2022-04-18T19:42:41Z</dcterms:created>
  <dcterms:modified xsi:type="dcterms:W3CDTF">2022-04-18T20:03:55Z</dcterms:modified>
</cp:coreProperties>
</file>