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4" r:id="rId4"/>
    <p:sldId id="293" r:id="rId5"/>
    <p:sldId id="285" r:id="rId6"/>
    <p:sldId id="259" r:id="rId7"/>
    <p:sldId id="312" r:id="rId8"/>
    <p:sldId id="260" r:id="rId9"/>
    <p:sldId id="261" r:id="rId10"/>
    <p:sldId id="297" r:id="rId11"/>
    <p:sldId id="263" r:id="rId12"/>
    <p:sldId id="296" r:id="rId13"/>
    <p:sldId id="298" r:id="rId14"/>
    <p:sldId id="299" r:id="rId15"/>
    <p:sldId id="266" r:id="rId16"/>
    <p:sldId id="267" r:id="rId17"/>
    <p:sldId id="268" r:id="rId18"/>
    <p:sldId id="269" r:id="rId19"/>
    <p:sldId id="300" r:id="rId20"/>
    <p:sldId id="301" r:id="rId21"/>
    <p:sldId id="302" r:id="rId22"/>
    <p:sldId id="273" r:id="rId23"/>
    <p:sldId id="314" r:id="rId24"/>
    <p:sldId id="274" r:id="rId25"/>
    <p:sldId id="275" r:id="rId26"/>
    <p:sldId id="276" r:id="rId27"/>
    <p:sldId id="277" r:id="rId28"/>
    <p:sldId id="284" r:id="rId29"/>
    <p:sldId id="303" r:id="rId30"/>
    <p:sldId id="280" r:id="rId31"/>
    <p:sldId id="281" r:id="rId32"/>
    <p:sldId id="307" r:id="rId33"/>
    <p:sldId id="308" r:id="rId34"/>
    <p:sldId id="306" r:id="rId35"/>
    <p:sldId id="309" r:id="rId36"/>
    <p:sldId id="310" r:id="rId37"/>
    <p:sldId id="304" r:id="rId38"/>
    <p:sldId id="305" r:id="rId39"/>
    <p:sldId id="311" r:id="rId40"/>
    <p:sldId id="288" r:id="rId41"/>
    <p:sldId id="315" r:id="rId42"/>
    <p:sldId id="316" r:id="rId43"/>
    <p:sldId id="317" r:id="rId44"/>
    <p:sldId id="318" r:id="rId45"/>
    <p:sldId id="319" r:id="rId46"/>
    <p:sldId id="290" r:id="rId47"/>
    <p:sldId id="291" r:id="rId48"/>
    <p:sldId id="292" r:id="rId49"/>
    <p:sldId id="320" r:id="rId50"/>
    <p:sldId id="322" r:id="rId51"/>
    <p:sldId id="313" r:id="rId52"/>
    <p:sldId id="323" r:id="rId53"/>
    <p:sldId id="324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1470025"/>
          </a:xfrm>
        </p:spPr>
        <p:txBody>
          <a:bodyPr/>
          <a:lstStyle/>
          <a:p>
            <a:pPr algn="ctr"/>
            <a:r>
              <a:rPr lang="ru-RU" dirty="0"/>
              <a:t>КОРПОРАТИВНЫЙ ИМИДЖ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848872" cy="17526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80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cap="none" spc="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Понятие, сущность, значение корпоративного имиджа (</a:t>
            </a:r>
            <a:r>
              <a:rPr lang="ru-RU" sz="2800" cap="none" spc="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имиджа</a:t>
            </a:r>
            <a:r>
              <a:rPr lang="ru-RU" sz="2800" cap="none" spc="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организации, компании и т.п.).</a:t>
            </a:r>
            <a:endParaRPr lang="ru-RU" sz="2800" cap="none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80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cap="none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cap="none" spc="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имиджа 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компании (основные </a:t>
            </a:r>
            <a:r>
              <a:rPr lang="ru-RU" sz="2800" cap="none" spc="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имиджа и связи между </a:t>
            </a:r>
            <a:r>
              <a:rPr lang="ru-RU" sz="2800" cap="none" spc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ними).</a:t>
            </a:r>
            <a:endParaRPr lang="ru-RU" sz="2800" cap="none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80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Базовые </a:t>
            </a:r>
            <a:r>
              <a:rPr lang="ru-RU" sz="2800" cap="none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модели корпоративного имиджа. </a:t>
            </a:r>
            <a:endParaRPr lang="ru-RU" sz="2800" cap="none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4.Корпоративная культура как элемент корпоративного имиджа.</a:t>
            </a:r>
            <a:endParaRPr lang="ru-RU" sz="2800" cap="none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Механизмы формирования корпоративной культуры.</a:t>
            </a:r>
            <a:endParaRPr lang="ru-RU" sz="2800" cap="none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80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 Оценка имиджа </a:t>
            </a:r>
            <a:r>
              <a:rPr lang="ru-RU" sz="2800" cap="none" spc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компании</a:t>
            </a:r>
            <a:r>
              <a:rPr lang="ru-RU" sz="2800" cap="none" spc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cap="none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95536" y="476672"/>
            <a:ext cx="83529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имиджа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компании можно сформулировать следующим образом: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престижа фирмы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т.к. разработка фирменного стиля свидетельствует о внимании фирмы не только к вопросам производства.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эффективности рекламы и различных мероприятий по продвижению товара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Облегчение введения на рынок новых товаров (услуг), т.к. фирме со сложившимся имиджем вывести товар на рынок легче.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конкурентоспособности фирмы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т.к. в условиях равного товара конкуренция ведется на уровне имиджей фирм.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3" descr="http://usu.kz/img/effektivnost_deyatelnosti.jpg"/>
          <p:cNvPicPr>
            <a:picLocks noChangeAspect="1" noChangeArrowheads="1"/>
          </p:cNvPicPr>
          <p:nvPr/>
        </p:nvPicPr>
        <p:blipFill>
          <a:blip r:embed="rId2" cstate="print"/>
          <a:srcRect l="20985"/>
          <a:stretch>
            <a:fillRect/>
          </a:stretch>
        </p:blipFill>
        <p:spPr bwMode="auto">
          <a:xfrm>
            <a:off x="6660232" y="4437111"/>
            <a:ext cx="2169029" cy="2058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положительного отношения и доверия и должна быть направлена PR-деятельность организации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эффективного имиджа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отчетливо представлять, какой конкретно имидж необходим.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Естественно, положительный и привлекательный, но все же необходима конкретизация, потому что она определяет характер и направленность PR-деятельности, ведь выбор вида или типа имиджа определяет стратегию и содержание деятельности по его созданию. С этой целью необходимо рассмотреть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типологии корпоративного имиджа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/>
          </a:p>
        </p:txBody>
      </p:sp>
      <p:pic>
        <p:nvPicPr>
          <p:cNvPr id="28674" name="Picture 2" descr="https://go1.imgsmail.ru/imgpreview?key=68fc8ff33c87b115&amp;mb=imgdb_preview_506"/>
          <p:cNvPicPr>
            <a:picLocks noChangeAspect="1" noChangeArrowheads="1"/>
          </p:cNvPicPr>
          <p:nvPr/>
        </p:nvPicPr>
        <p:blipFill>
          <a:blip r:embed="rId2" cstate="print"/>
          <a:srcRect l="5518" t="13274" r="4351" b="13999"/>
          <a:stretch>
            <a:fillRect/>
          </a:stretch>
        </p:blipFill>
        <p:spPr bwMode="auto">
          <a:xfrm>
            <a:off x="4716016" y="4509120"/>
            <a:ext cx="4116457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0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cap="all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000" b="1" cap="all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имиджа компании (основные элементы имиджа и связи между ними)</a:t>
            </a:r>
            <a:endParaRPr lang="ru-RU" sz="2000" b="1" cap="all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Выделяют различные составляющие структуры имиджа, например: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Визуальный имидж: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целенаправленное воздействие на зрительные ощущения, фиксирующие информацию о дизайне, фирменной символике и иных носителях графической информации (реклама).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имидж: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в сознание целевых групп  представлений о социальных целях и роли организации в экономической, социальной и культурной жизни общества.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Бизнес-имидж: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субъекте деловой активности (деловая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репутация, объем продаж, относительная доля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рынка,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разие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товаров, гибкость ценовой политики т. д.),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бизнес-имидж организации обладает относи-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тельной стабильностью.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://blog.look-for-look.ru/upload/medialibrary/aec/aec5608c5c74f0014913134f7bbc9d76.png"/>
          <p:cNvPicPr>
            <a:picLocks noChangeAspect="1" noChangeArrowheads="1"/>
          </p:cNvPicPr>
          <p:nvPr/>
        </p:nvPicPr>
        <p:blipFill>
          <a:blip r:embed="rId2" cstate="print"/>
          <a:srcRect l="9424" r="13836"/>
          <a:stretch>
            <a:fillRect/>
          </a:stretch>
        </p:blipFill>
        <p:spPr bwMode="auto">
          <a:xfrm>
            <a:off x="5126712" y="3717032"/>
            <a:ext cx="4017287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Типологии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имиджа основываются на следующих критериях.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проявления корпоративный имидж бывает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Фундамент имиджа - осязаемый имидж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То, что покупатель может увидеть, понюхать, услышать, потрогать и попробовать, то есть, по сути дела товар или продукция компании.</a:t>
            </a:r>
          </a:p>
          <a:p>
            <a:pPr fontAlgn="base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Неосязаемый имидж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Ответная реакция покупателя на осязаемое, на обслуживание и отношение к нему сотрудников компании, сервис.</a:t>
            </a: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Атмосфера внутри компании, формируется в виде впечатления о работе и отношениях персонала (культура и этика поведения, особенности делового общения, традиции).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Внешний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основном во внешней среде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ориентированной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клиентов или потребителей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стиль, логотип, слоган, интерьеры офиса,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 персонала и пр.);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7" name="Picture 3" descr="http://slavyanskaya-kultura.ru/images/photos/6923ac4923b0fd0bf29fd2fd6a0a08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834114"/>
            <a:ext cx="2339752" cy="2023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Очевидно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между данными типами имиджа могут быть тесные функциональные связи. Мало того, они даже желательны, ибо их несовпадение вызовет недоверие к организации и к ее деятельности.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заметить, что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больше несовпадений, когда внешний имидж соответствует стандартам, а внутренний являет ему полную противоположность.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внешнего и внутреннего имиджа организации сопровождается формированием корпоративной культуры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которой речь пойдет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658" name="Picture 2" descr="http://mtdata.ru/u18/photo3C77/20678586587-0/original.jpg"/>
          <p:cNvPicPr>
            <a:picLocks noChangeAspect="1" noChangeArrowheads="1"/>
          </p:cNvPicPr>
          <p:nvPr/>
        </p:nvPicPr>
        <p:blipFill>
          <a:blip r:embed="rId2" cstate="print"/>
          <a:srcRect r="4124" b="10782"/>
          <a:stretch>
            <a:fillRect/>
          </a:stretch>
        </p:blipFill>
        <p:spPr bwMode="auto">
          <a:xfrm>
            <a:off x="251520" y="3617640"/>
            <a:ext cx="3347864" cy="3240360"/>
          </a:xfrm>
          <a:prstGeom prst="rect">
            <a:avLst/>
          </a:prstGeom>
          <a:noFill/>
        </p:spPr>
      </p:pic>
      <p:pic>
        <p:nvPicPr>
          <p:cNvPr id="70660" name="Picture 4" descr="http://orlan.org/wp-content/uploads/2016/04/1-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2112"/>
            <a:ext cx="4644008" cy="3575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окраске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имидж может быть: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─ на его достижение направлена вся PR-деятельность;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егативны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─ используется чаще в политике и создается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так называемого «черного PR» и антирекламы; в коммерческой деятельности встречается реже, но если такая работа проводится конкурентами, то чаще всего это делается неявно, опосредованно, с использованием психологических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«тайного принуждения»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://kuldoshina.ru/wp-content/uploads/2012/05/iklan-popmi-420negative-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0425"/>
            <a:ext cx="4139952" cy="2737575"/>
          </a:xfrm>
          <a:prstGeom prst="rect">
            <a:avLst/>
          </a:prstGeom>
          <a:noFill/>
        </p:spPr>
      </p:pic>
      <p:pic>
        <p:nvPicPr>
          <p:cNvPr id="24580" name="Picture 4" descr="https://pp.vk.me/c625622/v625622845/6c76/PauPNfDdf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0870" y="3225079"/>
            <a:ext cx="2423130" cy="3632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2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PR-деятельности выделяют два типа: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имидж, складывающийся стихийно, без специальных PR- акций и рекламы в результате практической деятельности организации;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й, создаваемый специально рекламой или PR-акциями и не в полной мере соответствующий характеру и результативности деятельности организации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0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отмечается, что на первых этапах работы по связям с общественностью (или рекламной деятельности) доминируют искусственные имиджи, как бы приукрашивающие реальность, в дальнейшем происходит их взаимная адаптация и сближение</a:t>
            </a:r>
          </a:p>
        </p:txBody>
      </p:sp>
    </p:spTree>
    <p:extLst>
      <p:ext uri="{BB962C8B-B14F-4D97-AF65-F5344CB8AC3E}">
        <p14:creationId xmlns:p14="http://schemas.microsoft.com/office/powerpoint/2010/main" val="40910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рациональности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имидж бывает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дающим «сухую» специальную информацию (ориентирован главным образом на людей сведущих, узких специалистов);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эмоциональным, чувственны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(такой имидж ориентирован на широкую аудиторию и призван вызвать сильный эмоциональный оклик).</a:t>
            </a:r>
          </a:p>
        </p:txBody>
      </p:sp>
      <p:pic>
        <p:nvPicPr>
          <p:cNvPr id="22530" name="Picture 2" descr="http://www.bigbreakout.ru/wp-content/uploads/2016/06/1sunset-1177315_640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3829608" cy="2553072"/>
          </a:xfrm>
          <a:prstGeom prst="rect">
            <a:avLst/>
          </a:prstGeom>
          <a:noFill/>
        </p:spPr>
      </p:pic>
      <p:pic>
        <p:nvPicPr>
          <p:cNvPr id="22532" name="Picture 4" descr="http://neurosistherapy.ru/wp-content/uploads/2016/07/inner_harm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4283968" cy="2725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1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3835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имиджа выделяют следующие типы: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имидж;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(и его команды);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 организации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(корпоративный имидж);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 территории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(города, региона, страны).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этих типов имиджей имеет свою специфику, которая и определяет стратегию и методы его формирования, особенности работы по связям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общественностью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</a:p>
        </p:txBody>
      </p:sp>
      <p:pic>
        <p:nvPicPr>
          <p:cNvPr id="21506" name="Picture 2" descr="http://i.mr7.ru/photos/2012/08/ED96yhsM1Ghd8Pj5hO5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30185"/>
            <a:ext cx="4355976" cy="2827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4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3. Базовые модели корпоративного имиджа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наиболее распространенные и конструктивные из существующих ныне моделей.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277823"/>
              </p:ext>
            </p:extLst>
          </p:nvPr>
        </p:nvGraphicFramePr>
        <p:xfrm>
          <a:off x="251520" y="1916832"/>
          <a:ext cx="8712968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4644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7-компонентная модель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10-компонентная модель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Внешняя атрибутика (название, фирменный стиль, символика, место расположения и пр.).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Внешняя атрибутика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Финансовое благополучие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Финансовое благополучие.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Имидж руководителя и его команды.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Имидж руководителя и его команды. </a:t>
                      </a:r>
                      <a:endParaRPr lang="ru-RU" dirty="0"/>
                    </a:p>
                  </a:txBody>
                  <a:tcPr/>
                </a:tc>
              </a:tr>
              <a:tr h="581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 Имидж персонала.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Имидж персонала, корпоративная культура.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Качество деятельности, образ продукции или услуги.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Качество деятельности, образ продукции или услуги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Дизайн офисных помещений. продукции.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 Дизайн офисных помещений,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результате изучения</a:t>
            </a:r>
            <a:br>
              <a:rPr lang="ru-RU" dirty="0" smtClean="0"/>
            </a:br>
            <a:r>
              <a:rPr lang="ru-RU" dirty="0" smtClean="0"/>
              <a:t> темы должны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корпоративного имиджа от корпоративной культуры,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влияет имидж на престиж организации,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составляющие корпоративной культуры,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формируется корпоративная культура.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тип имиджа и его базовые модели,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факторы, способствующие формированию корпоративных отношений</a:t>
            </a:r>
          </a:p>
        </p:txBody>
      </p:sp>
      <p:sp>
        <p:nvSpPr>
          <p:cNvPr id="35842" name="AutoShape 2" descr="http://bnews.kz/storage/29/29398b7fc028e1a5b9e81d92bbb0d85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memosales.ru/content/uploads/2014/05/upravlenierepuraciei_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9832"/>
            <a:ext cx="334786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7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35448"/>
              </p:ext>
            </p:extLst>
          </p:nvPr>
        </p:nvGraphicFramePr>
        <p:xfrm>
          <a:off x="323528" y="260648"/>
          <a:ext cx="8352928" cy="364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47030">
                <a:tc>
                  <a:txBody>
                    <a:bodyPr/>
                    <a:lstStyle/>
                    <a:p>
                      <a:r>
                        <a:rPr lang="ru-RU" dirty="0" smtClean="0"/>
                        <a:t>7-компонентная модель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10-компонентная модель </a:t>
                      </a:r>
                      <a:endParaRPr lang="ru-RU" dirty="0"/>
                    </a:p>
                  </a:txBody>
                  <a:tcPr/>
                </a:tc>
              </a:tr>
              <a:tr h="892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7. Деловые коммуникации организации и персонала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7. Деловые коммуникации, особенности управления организацией</a:t>
                      </a:r>
                      <a:endParaRPr lang="ru-RU" dirty="0"/>
                    </a:p>
                  </a:txBody>
                  <a:tcPr/>
                </a:tc>
              </a:tr>
              <a:tr h="6073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 История организации, традиции </a:t>
                      </a:r>
                      <a:endParaRPr lang="ru-RU" dirty="0"/>
                    </a:p>
                  </a:txBody>
                  <a:tcPr/>
                </a:tc>
              </a:tr>
              <a:tr h="867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 Стоимость товара или услуг (сравнительные данные в динамике) </a:t>
                      </a:r>
                      <a:endParaRPr lang="ru-RU" dirty="0"/>
                    </a:p>
                  </a:txBody>
                  <a:tcPr/>
                </a:tc>
              </a:tr>
              <a:tr h="8140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10. Рекламная известность (паблисити)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400506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принципиально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отличаются друг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потому любая из них может принести успех.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той или иной модели имиджа необходимо осуществлять, принимая во внимание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деятельности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сложившиеся отношения, возможность установления корпоративных связей и многое другое.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расположены произвольно, а не в порядке убывания значимости. Их значимость определяется в каждом конкретном случае на основе глубокого анализа ситуации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4. Корпоративная культура как элемент корпоративного имиджа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необходимых элементов имиджа компании является наличие у нее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делового кредо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─ совокупности ценностей, целей, правил, норм, регулирующих коллективную деятельность. Фактически деловое кредо компании отражает ее политику, провозглашаемую руководством фирмы, и важно отметить, что оно не совпадает полностью со значением понятия корпоративная культура.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В.М.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Шепеля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понятие «корпоративная культура» впервые ввел немецкий генерал-фельдмаршал X.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Мольтке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способствует формированию нравственных норм регуляции поведения, предполагая введение этических корпоративных кодексов «чести», «делового поведения».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(организационной)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совокупность ценностей, норм, убеждений, которые разделяются всеми членами организации.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является носителем стандартов, необходимых для формирования внутреннего и внешнего имиджа фирмы. В соответствии с этим выделяют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внешнюю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внутреннюю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корпоративную культуру</a:t>
            </a:r>
          </a:p>
        </p:txBody>
      </p:sp>
      <p:pic>
        <p:nvPicPr>
          <p:cNvPr id="17410" name="Picture 2" descr="https://go4.imgsmail.ru/imgpreview?key=5d9a1652a907d8b1&amp;mb=imgdb_preview_9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33056"/>
            <a:ext cx="3312368" cy="2199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80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sy-key.ru/_/rsrc/1335177986195/biznes-konsultirovanie/korporativnaa-kultura/%D0%A1%D1%85%D0%B5%D0%BC%D0%B0%20%D0%BA%D0%BE%D1%80%D0%BF%D0%BE%D1%80%D0%B0%D1%82%D0%B8%D0%B2%D0%BD%D0%BE%D0%B9%20%D0%BA%D1%83%D0%BB%D1%8C%D1%82%D1%83%D1%80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1707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корпоративная культура состоит из целей, ценностей и правил, декларируемых компанией на рынке, во взаимодействиях с партнерами и клиентами. Формируя внешний имидж организации, руководство влияет и на восприятие сотрудниками статуса своей фирмы и чувство собственной значимости в обществе.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культура отражает правила, ценности и нормы для сотрудников компании, регулирует их деловые и личные отношения, создает у сотрудников чувство защищенности.</a:t>
            </a:r>
          </a:p>
        </p:txBody>
      </p:sp>
      <p:pic>
        <p:nvPicPr>
          <p:cNvPr id="16386" name="Picture 2" descr="https://alterozoom.com/images/89791_vjgn0zh391j6ik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472947"/>
            <a:ext cx="5724128" cy="2385053"/>
          </a:xfrm>
          <a:prstGeom prst="rect">
            <a:avLst/>
          </a:prstGeom>
          <a:noFill/>
        </p:spPr>
      </p:pic>
      <p:pic>
        <p:nvPicPr>
          <p:cNvPr id="16388" name="Picture 4" descr="http://bukvi.ru/wp-content/uploads/2014/02/021314_040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14746"/>
            <a:ext cx="2736304" cy="2543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составляющими корпоративной культуры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корпоративный кодекс фирмы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(описывающий ценности, нормы и правила, принятые в организации);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лозунг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отражающие ведущую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фирмы;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и духовные ценности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фирмы;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фирмы, которые она декларирует;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традиции, ритуалы, мероприятия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делового взаимодействия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(внутри фирмы и фирмы с клиентами);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конфликтам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(характеристика и направленность поведения сотрудников в ситуациях деловых конфликтов);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социально-психологическая атмосфера в организации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удовлетворенности работников своим трудом и положением в компании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перспективы роста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мобильности персонала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(стабильность и текучесть кадров);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деловому костюму сотрудников фирмы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02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организации необходимо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стремиться к достижению гармоничного соответствия между внешним и внутренним имиджами организации, а это во многом зависит от существующих в ней отношений.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считать, что эта гармония достигается, когда сформированы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отношения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как сообщество, союз группы людей, объединенных общностью каких-либо интересов.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отношения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 рассматриваются как результат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 сотрудниками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единой группе. </a:t>
            </a:r>
          </a:p>
        </p:txBody>
      </p:sp>
      <p:pic>
        <p:nvPicPr>
          <p:cNvPr id="14338" name="Picture 2" descr="https://www.gazeta.uz/media/img/2016/04/9HANLS1461839677913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951745"/>
            <a:ext cx="4355976" cy="2906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09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способствующие формированию корпоративных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отношений:</a:t>
            </a:r>
          </a:p>
          <a:p>
            <a:pPr indent="21600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16000">
              <a:buAutoNum type="arabicParenR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собственности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настоящее время для формирования корпоративных отношений весьма привлекательной является так называемая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личностно-корпоративная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либерально-общинная, форма собственности.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6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экономического мышления сотрудников фирмы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Необходима постоянная работа по повышению экономической компетенции персонала, что позволяет заинтересовать сотрудников в результатах своего труда, раскрепощает и повышает инициативу.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6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психологической культуры персонала и руководства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позволяющий построить эффективные деловые отношения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16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руководства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Сейчас наиболее прогрессивным в этом смысле считается патернализм, при котором руководитель (или хозяин) рассматривает персонал буквально как членов своей семьи, соответственно строит и отношения с ними. Важным следствием реализации принципа патернализма является оптимизация делового и управленческого общения.</a:t>
            </a:r>
          </a:p>
          <a:p>
            <a:pPr indent="216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6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личной перспективы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целесообразно разрабатывать индивидуальные программы личностно-профессионального развития для продвинутой части персонала, а для некоторых и индивидуальные планы профессиональной карьеры.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 можно назвать: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 организации и работы в ней;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комфортные условия труда;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психологического обеспечения кадровой работы;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авторитет руководителя или лидера;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положительных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285750" indent="-285750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звучное и красивое название. </a:t>
            </a:r>
          </a:p>
        </p:txBody>
      </p:sp>
      <p:pic>
        <p:nvPicPr>
          <p:cNvPr id="12290" name="Picture 2" descr="http://ysia.ru/wp-content/uploads/2017/01/korporativnaya-svyaz-696x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4644008" cy="3082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9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476672"/>
            <a:ext cx="8069520" cy="548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all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 Механизмы формирования корпоративной культуры</a:t>
            </a:r>
            <a:endParaRPr kumimoji="0" lang="ru-RU" sz="2400" b="1" u="none" strike="noStrike" kern="1200" cap="all" spc="0" normalizeH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два механизма формирования корпоративной культуры в фирме: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через осознание сотрудниками своей принадлежности к фирме, принятие ее стратегической линии развития и методов ее деятельности (в процессе совместной деятельности, обмена эмоциями и внутрифирменной информацией);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через управление неосознаваемыми компонентами поведения сотрудников (с помощью искусственного создания ситуаций, проведения мероприятий, формирующих атмосферу, в которой ценности и нормы будут усваиваться работниками естественным путем).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51520" y="1474912"/>
            <a:ext cx="864096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наиболее общем виде понятие 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 компании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можно сформулировать следующим образом: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 компании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ее образ, существующий в сознании людей. Можно даже сказать, что у любой организации существует имидж вне зависимости от того, кто над ним работает, а также работают ли над ним вообще.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8173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cap="all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Понятие, сущность, значение корпоративного имиджа (</a:t>
            </a:r>
            <a:r>
              <a:rPr lang="ru-RU" sz="2000" b="1" cap="all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имиджа</a:t>
            </a:r>
            <a:r>
              <a:rPr lang="ru-RU" sz="2000" b="1" cap="all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организации, компании и т.п.).</a:t>
            </a:r>
            <a:endParaRPr lang="ru-RU" sz="2000" b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3501008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того, чтобы более четко выделять и различать понятие «имидж компании» некоторые исследователи вопроса предлагают проводить его сравнительный анализ с другими, смежными понятиями, такими, например, как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мнение, рейтинг, репутация, образ, отношение, известность, слава, популярность, престиж, авторитет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т.п.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Эти слова часто  используют как синонимы понятию корпоративного имиджа.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9512" y="1124744"/>
            <a:ext cx="324036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Осознанное усвоение внутрифирменных норм и традиций </a:t>
            </a:r>
          </a:p>
        </p:txBody>
      </p:sp>
      <p:sp>
        <p:nvSpPr>
          <p:cNvPr id="3" name="Овал 2"/>
          <p:cNvSpPr/>
          <p:nvPr/>
        </p:nvSpPr>
        <p:spPr>
          <a:xfrm>
            <a:off x="5580112" y="1196752"/>
            <a:ext cx="324036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Неосознаваемое приобщение к внутрифирменной среде 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491880" y="1556792"/>
            <a:ext cx="2016224" cy="12961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организационной культуры фирмы обеспечивается непротиворечивым сочетанием обоих механизмов. Противоречия могут вызывать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внутриличностные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конфликты, стрессы</a:t>
            </a:r>
          </a:p>
        </p:txBody>
      </p:sp>
    </p:spTree>
    <p:extLst>
      <p:ext uri="{BB962C8B-B14F-4D97-AF65-F5344CB8AC3E}">
        <p14:creationId xmlns:p14="http://schemas.microsoft.com/office/powerpoint/2010/main" val="21173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47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значение корпоративной культуры в организации заключается в том, что она: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придает сотрудникам чувство принадлежности к группе;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представления работников о компании;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у сотрудников чувство безопасности и способствует стабильности и преемственности;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ответственность работников за выполнение задач;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адаптацию новых сотрудников;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развитие сотрудников;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внимание к фирме. </a:t>
            </a:r>
          </a:p>
        </p:txBody>
      </p:sp>
      <p:pic>
        <p:nvPicPr>
          <p:cNvPr id="9218" name="Picture 2" descr="http://istoki.tv/upload/iblock/473/47379f7a93a0708755e4c575ec49d28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06484"/>
            <a:ext cx="4283968" cy="285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60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5442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6. Оценка имиджа компании</a:t>
            </a:r>
            <a:endParaRPr lang="ru-RU" sz="2400" b="1" cap="all" dirty="0"/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395536" y="1422648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Теоретически и практически существуют различные методы и способы оценки имиджа компании. Наиболее эффективным из них будет тот, который удовлетворяет большему числу требований по оценке и дает наиболее объективные результаты, объективные с точки зрения принятия имиджа данной конкретной компании большинством потребителей.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имиджа происходит при использовании опыта, ценностных ориентации, общепринятых норм, принципов.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467544" y="3789040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Ниже приведена одна из методик оценки имиджа компании, которая построена на предположении о том, что имидж, как инструмент воздействия на внешнее окружение, необходимо приближать к позитивному, увеличивая тем самым «рыночную силу» предприятия. Таким образом, параметры, характеризующие состояние корпоративного имиджа предприятия, представленные на рисунке, должны соответствовать позитивному имиджу.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467544" y="1186880"/>
            <a:ext cx="828092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В данном случае оценка корпоративного имиджа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роводится посредством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экспертного опроса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вителей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соответствующих групп восприятия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предприятия.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выявления состояния корпоративного имиджа предприятия экспертам предлагается оценить степень соответствия каждого параметра всех компонент (рис.) имиджа позитивному — выставить оценки: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«5»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если состояние данного параметра полностью соответствует позитивному имиджу;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«4»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если состояние данного параметра соответствует не полностью позитивному имиджу;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«3»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если состояние данного параметра слабо соответствует позитивному имиджу;</a:t>
            </a:r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«2»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если состояние данного параметра совершенно не соответствует позитивному имиджу.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1" name="Picture 3" descr="https://go3.imgsmail.ru/imgpreview?key=678c435f63f76b7c&amp;mb=imgdb_preview_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849922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поративный имидж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81336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548680"/>
            <a:ext cx="88204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Параметры, характеризующие состояние корпоративного имиджа предприятия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23528" y="773505"/>
            <a:ext cx="84249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корпоративного имиджа предприятия и каждой его компоненты определяется как среднее значение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3" name="Рисунок 3" descr="Корпоративный имид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1" y="1556792"/>
            <a:ext cx="2953797" cy="1080120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467544" y="2924944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bij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балльная оценка j-го эксперта степени соответствия i-го параметра позитивному имиджу;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количество экспертов;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число рассматриваемых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7" name="Picture 5" descr="http://mr-hr.ru/wp-content/uploads/2010/01/efektivnost-HR-manag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1489" y="3356992"/>
            <a:ext cx="4862511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23528" y="404664"/>
            <a:ext cx="8424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основании полученного среднего значения могут быть сделаны выводы о степени соответствия реального имиджа предприятия позитивному в соответствии со шкалой, изображенной на рис. 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7" name="Рисунок 5" descr="Корпоративный имид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121168" cy="1296144"/>
          </a:xfrm>
          <a:prstGeom prst="rect">
            <a:avLst/>
          </a:prstGeom>
          <a:noFill/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67544" y="3356992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1.4. Шкала оценки соответствия корпоративного имиджа предприятия позитивному имиджу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23528" y="4185954"/>
            <a:ext cx="849694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результатам экспертного опроса высшего руководства предприятия оценивается «зеркальный» имидж предприятия — представление руководства о том, что думают о предприятии различные группы общественности.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результатам оценки корпоративного имиджа предприятия разрабатывается план мероприятий, направленный на приближение параметров имиджа к значениям, соответствующим позитивному имиджу.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04664"/>
            <a:ext cx="9036496" cy="5486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all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7.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Создание имиджа фирмы</a:t>
            </a:r>
          </a:p>
          <a:p>
            <a:pPr lvl="0" algn="ctr">
              <a:spcBef>
                <a:spcPct val="0"/>
              </a:spcBef>
            </a:pPr>
            <a:endParaRPr kumimoji="0" lang="ru-RU" sz="2400" b="1" i="0" u="none" strike="noStrike" kern="1200" cap="all" spc="0" normalizeH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Технологии создания корпоративного имиджа</a:t>
            </a:r>
            <a:endParaRPr kumimoji="0" lang="ru-RU" sz="2000" b="1" i="0" u="none" strike="noStrike" kern="1200" cap="all" spc="0" normalizeH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соответствии с выбранной моделью имиджа организации и строится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имиджмейкерская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работа. Независимо от профиля организации целесообразно, чтобы она базировалась на общих подходах.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главное — дело (качество продукции или услуг, социальная ответственность, забота о потребителе или клиенте и пр.), а «слава тебя найдет».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реализация осуществляется через тщательный подбор персонала, постоянное повышение качества продукции, снижение стоимости, технологическое совершенствование и др., что приводит к формированию естественного имиджа.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00" y="87231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имиджмейкерском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упор делается на маркетинговые исследования, интенсивную рекламу, разнообразные PR-акции, направленные на формирование искусственного эмоционального имиджа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00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 объединяет преимущества производственного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имиджмейкерского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подходов в полном соответствии со стратегией развития организации.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применяются различные подходы, соответствующие этапам или стратегии развития организации, но чаще всего их сочетания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332656"/>
            <a:ext cx="849694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создания имиджа компании: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целевой аудитории, изучение ее возраста, рода занятий и т.п.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концепции имиджа. Концепция имиджа - это главные принципы, мотивы и ценности, характерные для фирмы и ее товаров, а также значимые для потребителя.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закрепление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имиджа в сознании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потребителя.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 descr="http://evroremont.pp.ua/uploads/posts/2016-11/organzacyno-ekonomchna-harakteristika-pdpriyemstva-plan_1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2708920"/>
            <a:ext cx="619125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23528" y="260648"/>
            <a:ext cx="85689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 тем, существуют значительные различия в содержании этих терминов.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например,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корпоративный имидж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это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об организации, сложившееся у потребителей, деловых партнеров, конкурентов, определяющее ее место на рынке и ее взаимоотношения с внешней средой.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Бренд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это устойчивый набор ожиданий и эмоций по отношению к продукту компании или к ней самой. (С по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нятием «корпоративный имидж» их объединяет то, что оба они базируются, прежде всего, 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эмоциональном впечатлении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складывающемся у окружающих людей 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руководстве, персонале, качестве услуг и о торговой  марке данной компании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Репутация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устойчивое оценочное мнение о компании, которое складывается по прошествии времени у ее публики в соответствии с критериями, актуальными для каждой из них).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3" descr="https://go3.imgsmail.ru/imgpreview?key=3bf0ab97aeb36929&amp;mb=imgdb_preview_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445" y="5013176"/>
            <a:ext cx="3365556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536" y="549262"/>
            <a:ext cx="84249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Основные средства формирования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ru-RU" sz="2000" b="1" i="0" u="none" strike="noStrike" cap="all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cap="all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all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Фирменный стиль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основа имиджа, главное средство его формирования.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Визуальные средства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дизайнерские приемы формирования имиджа, включающие создание упаковки, оформление витрин, офисов, выставок, разработку макетов объявлений.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Оригинал-макеты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могут быть различными, но один элемент (деталь), постоянно присутствующий во всех позициях, делает целую серию макетов узнаваемыми. Важную роль играет также цвет.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Вербальные (словесные) средства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специально подобранная стилистика, ориентированная на нужды потребителя.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openbusiness.ru/html_interview/foto/kladovki-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56012" cy="2237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9695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Рекламные средства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использованные в каждом конкретном случае рекламные средства, способствующие формированию благоприятного отношения.</a:t>
            </a:r>
          </a:p>
        </p:txBody>
      </p:sp>
      <p:pic>
        <p:nvPicPr>
          <p:cNvPr id="1030" name="Picture 6" descr="https://xmindshare.s3.amazonaws.com/preview/DAeW-WiaSjzz-010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61048"/>
            <a:ext cx="9176875" cy="2996952"/>
          </a:xfrm>
          <a:prstGeom prst="rect">
            <a:avLst/>
          </a:prstGeom>
          <a:noFill/>
        </p:spPr>
      </p:pic>
      <p:pic>
        <p:nvPicPr>
          <p:cNvPr id="1032" name="Picture 8" descr="http://i4.turnboard.ru/%D1%83%D1%81%D0%BB%D1%83%D0%B3%D0%B8/%D1%80%D0%B5%D0%BA%D0%BB%D0%B0%D0%BC%D0%B0,%D0%BF%D0%BE%D0%BB%D0%B8%D0%B3%D1%80%D0%B0%D1%84%D0%B8%D1%8F/%D0%A0%D0%B0%D0%B7%D0%BC%D0%B5%D1%89%D0%B5%D0%BD%D0%B8%D0%B5%20%D1%80%D0%B5%D0%BA%D0%BB%D0%B0%D0%BC%D1%8B.00034fc9_322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419872" cy="2560630"/>
          </a:xfrm>
          <a:prstGeom prst="rect">
            <a:avLst/>
          </a:prstGeom>
          <a:noFill/>
        </p:spPr>
      </p:pic>
      <p:pic>
        <p:nvPicPr>
          <p:cNvPr id="1034" name="Picture 10" descr="https://botanim.ru/assets/images/imported/877735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0688"/>
            <a:ext cx="5358780" cy="212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prstudent.ru/wp-content/uploads/2014/07/Bezy-myanny-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203195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437112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PR-мероприятия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продуманные, спланированные, постоянные усилия по установлению и укреплению взаимопонимания между предприятием и общественностью. Это выставки, презентации, пресс-конференции, спонсорские мероприятия. При проведении PR-мероприятий необходимо, чтобы специфика фирмы соответствовала специфике проводимого мероприятия. Немаловажно отношение целевых групп к проводимым PR-акциям, масштаб аудитории спонсируемой акции.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Фирменный стиль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(ФС) - это совокупность художественно-текстовых и технических составляющих, которые обеспечивают зрительное и смысловое единство продукции и деятельности фирмы, исходящей от нее информации, внутреннего и внешнего оформления.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up-brands.ru/uploads/content/542c09f92c2b7f8123c386a4ac487df3811b71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802" y="332656"/>
            <a:ext cx="4461198" cy="2618137"/>
          </a:xfrm>
          <a:prstGeom prst="rect">
            <a:avLst/>
          </a:prstGeom>
          <a:noFill/>
        </p:spPr>
      </p:pic>
      <p:pic>
        <p:nvPicPr>
          <p:cNvPr id="61444" name="Picture 4" descr="http://nou-academy.ru/upload/iblock/8a6/8a62b15a9a63d29f1e5442a5a7f053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5034608" cy="3410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4365104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"фирменный стиль"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содержит в себе две составляющие: внешний образ и характер поведения на рынке.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dailyad.com/wp-content/uploads/2014/08/yoke-janneke-hairstyling-make-up-saloon-faces-outdoor-print-363333-adeevee.jpg"/>
          <p:cNvPicPr>
            <a:picLocks noChangeAspect="1" noChangeArrowheads="1"/>
          </p:cNvPicPr>
          <p:nvPr/>
        </p:nvPicPr>
        <p:blipFill>
          <a:blip r:embed="rId2" cstate="print"/>
          <a:srcRect b="6724"/>
          <a:stretch>
            <a:fillRect/>
          </a:stretch>
        </p:blipFill>
        <p:spPr bwMode="auto">
          <a:xfrm>
            <a:off x="5599318" y="0"/>
            <a:ext cx="3544682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Внешний образ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создается единым стилевым оформлением товарного знака, логотипа, деловой документации, фирменного блока, фирменной цветовой гаммы, фирменной вывески, фирменной одежды, рекламных объявлений, буклетов, дизайна офиса и т.п.</a:t>
            </a:r>
          </a:p>
        </p:txBody>
      </p:sp>
      <p:pic>
        <p:nvPicPr>
          <p:cNvPr id="62468" name="Picture 4" descr="http://www.ccvnukovo.ru/assets/images/zanyatija/tvorcheskie/3-72530_1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47218"/>
            <a:ext cx="5580112" cy="3910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rudocs.exdat.com/data/95/94125/94125_html_178a0f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2"/>
            <a:ext cx="6410325" cy="32575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40466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 поведения на рынке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определяется взаимоотношениями фирмы и ее представителей с партнерами, заказчиками, поставщиками, банками, конкурентами. Характер поведения на рынке отличается особым стилем при проведении рекламных кампаний и мероприятий по стимулированию сбыта, а также работой с общественностью, наличием корпоративного духа и корпоративной культуры.</a:t>
            </a:r>
            <a:endParaRPr lang="ru-RU" dirty="0"/>
          </a:p>
        </p:txBody>
      </p:sp>
      <p:pic>
        <p:nvPicPr>
          <p:cNvPr id="63492" name="Picture 4" descr="https://vhet337bl8816t3lw2ltlf5f-wpengine.netdna-ssl.com/wp-content/uploads/2014/06/Niche-Networks-AMB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404664"/>
            <a:ext cx="85689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Товарный знак (торговая марка, эмблема)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это официально принятый термин, означающий зарегистрированное в установленном порядке оригинально оформленное художественное изображение (оригинальные названия, художественные композиции и рисунки в сочетании с буквами, цифрами, словами или без них и т.п.). Товарный знак служит для отличия товаров или услуг одного лица (юридического или физического) от однородных товаров или услуг другого.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vchemraznica.ru/wp-content/uploads/2016/10/brand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63057"/>
            <a:ext cx="6624736" cy="401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Успешный процесс формирования имиджа требует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(планирования, организации, контроля). Имидж – это не только средство, инструмент управления, но 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объект управления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2286744"/>
            <a:ext cx="8352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управления корпоративным имиджем начинается задолго до разработки визуальных атрибутов организации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фирменных бланков, интерьера, внешнего вида и манер сотрудников). Он начинается с формулировки видения, а затем миссии как социально-значимого статуса организации. Затем определяется корпоративная индивидуальность, или “личность” организации.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уже более конкретные характеристики, отражающие корпоративную культуру – ценности, суждения и нормы поведения. Корпоративная индивидуальность преломляется в организационном “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жизненном стиле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Организационный стиль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образ жизни компании, то, как она “проводит” время, использует материальные, финансовые, информационные, человеческие и прочие ресурсы.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поративный имидж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200799" cy="406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76470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 управления корпоративным имиджем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Корпоративная миссия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социально-значимый статус, общественно значимая роль организации. Миссию можно рассматривать как стратегический инструмент, идентифицирующий целевой рынок и широко определяющий бизнес, или основную деятельность предприятия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http://www.bosshr.ru/upload/medialibrary/65d/65db3da2a664286b048e564d6f78481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7858125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0"/>
            <a:ext cx="504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репутации компании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орпоративный имидж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2008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996952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Ключевое различие между этими понятиями состоит в степени влияния компании на «конечный продукт» ее усилий. Если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значительной мере создает сама компания (с учетом реалий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бизнес-среды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а становлению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бренда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помогают потребители, то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репутация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подвержена минимальному контролю со стороны коммерческой организации, поскольку формируется в «чужих головах» под влиянием всех открытых действий компании и ее конкурентов, в том числе и не относящихся к выпускаемому ею продукту.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86916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этом репутация — один из активов компании, который может приносить ей как прибыль, так и убытки. Актив — это любая собственность, которая имеет ценность при обмене. А чтобы репутация стала активом, должен появиться платежеспособный спрос на нее со стороны потребителей, СМИ, партнеров, инвесторов и других групп, которые влияют на бизнес компании и в определенной степени зависят от него.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23528" y="620688"/>
            <a:ext cx="82809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Корпоративная индивидуальность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ценности, суждения и нормы поведения, разделяемые в компании и определяющие сущность индивидуальной корпоративной культуры. Корпоративная индивидуальность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то, что компания есть на самом деле, аналог личности, индивидуальности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 descr="http://adcrunch.ru/files/story/2017-05-04/kak-vyidelitsya-sredi-15-tyisyach-odinakovyih-bizne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776864" cy="4069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323528" y="250776"/>
            <a:ext cx="84249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определения “характера” компании принимается решение о том, как донести этот выгодно отличающийся от других “характер” до целевых групп. Как сделать достоянием групп общественности реальные достоинства компании? На этом этапе формируется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корпоративная идентичность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Корпоративная идентичность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система коммуникативных средств, – названий, символов, знаков,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цветов, мифов, ритуалов, – проецирующих, или отражающих индивидуальность компании. Корпоративная идентичность должна отражать миссию, структуру, бизнес и притязания компании.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корпоративной идентичностью столь важна, что нередко ведет к структурным изменениям, к смене управляющих 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репозиционированию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организации, стремящейся обслуживать другие рынки. Т.о., меняется сама “личность”, или “индивидуальность” организации. Эти изменения более значимы и существенны для позитивного имиджа организации, чем косметический макияж интерьеров и раскраска фасадов потемкинских деревень.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только в результате работы над корпоративной идентичностью – и использования корпоративных коммуникаций (маркетинговых, в т.ч.), возникает корпоративный имидж.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Корпоративный имидж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формируется на основе миссии организации, корпоративной индивидуальности и корпоративной идентичности, а сам процесс формирования имиджа организации включает в себя четыре этапа: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определение требований целевой аудитории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(Каждая задача требует опоры на тот или иной сегмент аудитории, каждая из которых обладает своими представлениями, что такое хорошо и что плохо. Точкой отсчёта является именно этот момент, поскольку он задаёт эффективность любой кампании ),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выявление сильных и слабых сторон объекта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(Следует реально знать не только позитивные, но и негативные стороны объекта, поскольку именно туда будет направлен основной удар противника),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подведение характеристик объекта под требования аудитории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(Здесь следует работать не столько над слабыми сторонами чтобы их прикрыть, сколько усиливать имеющиеся положительные моменты, поскольку именно такая стратегия наиболее эффективна),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перевод требуемых характеристик объекта в вербальную, визуальную и событийную формы.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числу основных инструментов формирования имиджа организации относятся: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позиционирование,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манипулирование,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мифологизация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эмоционализация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формат,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вербализация,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детализация,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дистанцирование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визуализация.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s://ljplus.ru/img4/e/n/eniki_beniki/image_style_003.jpg"/>
          <p:cNvPicPr>
            <a:picLocks noChangeAspect="1" noChangeArrowheads="1"/>
          </p:cNvPicPr>
          <p:nvPr/>
        </p:nvPicPr>
        <p:blipFill>
          <a:blip r:embed="rId2" cstate="print"/>
          <a:srcRect l="6194" t="3808" r="5943" b="3961"/>
          <a:stretch>
            <a:fillRect/>
          </a:stretch>
        </p:blipFill>
        <p:spPr bwMode="auto">
          <a:xfrm>
            <a:off x="2411760" y="2453142"/>
            <a:ext cx="6408712" cy="4072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824" y="47667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Современная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постоянно поддерживает множество взаимосвязей и находится в системе разнообразных воздействий, которые оказывают влияние на ее деятельность и принятые решения. Поэтому регулирование этих сложных взаимодействий и является одной из важнейших функций организации, обусловливающей успешность ее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регуляция отношений в основном направлена на достижение взаимного доверия, устраивающего всех участников этих отношений. Наличие продуманно созданного корпоративного имиджа организации – благоприятное условие ее процветания. </a:t>
            </a:r>
          </a:p>
        </p:txBody>
      </p:sp>
      <p:pic>
        <p:nvPicPr>
          <p:cNvPr id="3" name="Рисунок 2" descr="http://www.bestreferat.ru/images/paper/56/04/881045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221088"/>
            <a:ext cx="526603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6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c76d22d3b6737606e0aad7402e51d7e3-l&amp;n=13"/>
          <p:cNvPicPr/>
          <p:nvPr/>
        </p:nvPicPr>
        <p:blipFill>
          <a:blip r:embed="rId2" cstate="print"/>
          <a:srcRect l="4185" t="3997" r="2074" b="9243"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Специалисты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утверждают, что главной функцией эффективного имиджа является формирование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отношения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кому-либо или чему-либо. Если положительное отношение сформировано, то за ним обязательно последует доверие партнеров и, в свою очередь ─ высокие оценки и уверенный выбор. </a:t>
            </a:r>
          </a:p>
        </p:txBody>
      </p:sp>
      <p:pic>
        <p:nvPicPr>
          <p:cNvPr id="3" name="Рисунок 2" descr="http://skylogic.com.ua/files/images/illustracii/serm_upravlenie_reputacie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544616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9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268760"/>
            <a:ext cx="189046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308200"/>
            <a:ext cx="114892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277144"/>
            <a:ext cx="115212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0312" y="1293912"/>
            <a:ext cx="1440160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Уверенный выбор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1547664" y="2638004"/>
            <a:ext cx="6183560" cy="1152128"/>
          </a:xfrm>
          <a:prstGeom prst="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</a:t>
            </a:r>
          </a:p>
          <a:p>
            <a:pPr algn="ctr"/>
            <a:endParaRPr lang="ru-RU" dirty="0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2411760" y="1412776"/>
            <a:ext cx="720080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4499992" y="1437928"/>
            <a:ext cx="720080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6588224" y="1452216"/>
            <a:ext cx="720080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79512" y="2045296"/>
            <a:ext cx="432048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915816" y="2060848"/>
            <a:ext cx="432048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6220048" y="2060848"/>
            <a:ext cx="448320" cy="5415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460432" y="2045296"/>
            <a:ext cx="448320" cy="5415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332656"/>
            <a:ext cx="8073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Психологическая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цепочка, порождаемая положительным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86104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Положительный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имидж, как правило, способствует повышению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следовательно, авторитета и влияния. Позитивный имидж является также важным фактором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рейтинга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очень важно в насыщенной разнообразной информацией публичной деятельности. Именно поэтому В.М.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говорит, что 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 – это большие деньги, имидж – больше, чем деньги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715</TotalTime>
  <Words>3322</Words>
  <Application>Microsoft Office PowerPoint</Application>
  <PresentationFormat>Экран (4:3)</PresentationFormat>
  <Paragraphs>280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Аспект</vt:lpstr>
      <vt:lpstr>КОРПОРАТИВНЫЙ ИМИДЖ</vt:lpstr>
      <vt:lpstr>В результате изучения  темы должны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КОРПОРАТИВНЫЙ ИМИДЖ</dc:title>
  <dc:creator>ПК</dc:creator>
  <cp:lastModifiedBy>Газашвили Светлана Александровна</cp:lastModifiedBy>
  <cp:revision>64</cp:revision>
  <dcterms:created xsi:type="dcterms:W3CDTF">2015-03-22T16:11:20Z</dcterms:created>
  <dcterms:modified xsi:type="dcterms:W3CDTF">2017-11-20T08:05:17Z</dcterms:modified>
</cp:coreProperties>
</file>