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4458-C26B-4ABD-B3A4-DEAAD608126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BFC22D-FD5D-4E41-8A60-1203838DE5A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4458-C26B-4ABD-B3A4-DEAAD608126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22D-FD5D-4E41-8A60-1203838DE5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4458-C26B-4ABD-B3A4-DEAAD608126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22D-FD5D-4E41-8A60-1203838DE5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8E4458-C26B-4ABD-B3A4-DEAAD608126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35BFC22D-FD5D-4E41-8A60-1203838DE5A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4458-C26B-4ABD-B3A4-DEAAD608126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22D-FD5D-4E41-8A60-1203838DE5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4458-C26B-4ABD-B3A4-DEAAD608126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22D-FD5D-4E41-8A60-1203838DE5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22D-FD5D-4E41-8A60-1203838DE5A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4458-C26B-4ABD-B3A4-DEAAD608126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4458-C26B-4ABD-B3A4-DEAAD608126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22D-FD5D-4E41-8A60-1203838DE5A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4458-C26B-4ABD-B3A4-DEAAD608126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FC22D-FD5D-4E41-8A60-1203838DE5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8E4458-C26B-4ABD-B3A4-DEAAD608126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5BFC22D-FD5D-4E41-8A60-1203838DE5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E4458-C26B-4ABD-B3A4-DEAAD608126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BFC22D-FD5D-4E41-8A60-1203838DE5A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D8E4458-C26B-4ABD-B3A4-DEAAD6081267}" type="datetimeFigureOut">
              <a:rPr lang="ru-RU" smtClean="0"/>
              <a:t>10.11.2021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35BFC22D-FD5D-4E41-8A60-1203838DE5A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История развития рекламы в России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455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Конец </a:t>
            </a:r>
            <a:r>
              <a:rPr lang="ru-RU" dirty="0"/>
              <a:t>XIX в. В это время типографии России переходят на </a:t>
            </a:r>
            <a:r>
              <a:rPr lang="ru-RU" dirty="0">
                <a:solidFill>
                  <a:srgbClr val="002060"/>
                </a:solidFill>
              </a:rPr>
              <a:t>фотомеханический способ воспроизведения изображения. </a:t>
            </a:r>
            <a:r>
              <a:rPr lang="ru-RU" dirty="0"/>
              <a:t>Новые технические средства позволили тиражировать рекламные материалы с улучшенным качеством, а сам </a:t>
            </a:r>
            <a:r>
              <a:rPr lang="ru-RU" dirty="0">
                <a:solidFill>
                  <a:srgbClr val="FFFF00"/>
                </a:solidFill>
              </a:rPr>
              <a:t>процесс изготовления рекламы стал дешевле.</a:t>
            </a:r>
          </a:p>
        </p:txBody>
      </p:sp>
    </p:spTree>
    <p:extLst>
      <p:ext uri="{BB962C8B-B14F-4D97-AF65-F5344CB8AC3E}">
        <p14:creationId xmlns:p14="http://schemas.microsoft.com/office/powerpoint/2010/main" val="3236456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04864"/>
            <a:ext cx="5688632" cy="396044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7644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Фотомеханический способ воспроизведения полутоновых изображений</a:t>
            </a:r>
          </a:p>
        </p:txBody>
      </p:sp>
    </p:spTree>
    <p:extLst>
      <p:ext uri="{BB962C8B-B14F-4D97-AF65-F5344CB8AC3E}">
        <p14:creationId xmlns:p14="http://schemas.microsoft.com/office/powerpoint/2010/main" val="3883584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r>
              <a:rPr lang="ru-RU" dirty="0"/>
              <a:t>Благодаря этому рекламирование товаров становится доступным не только «гигантам» рынка тех лет (фабрике Эйнем или товариществу «А.И. Абрикосов и сыновья»), но и менее состоятельным купцам и промышленникам.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3840088" cy="3168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852936"/>
            <a:ext cx="335810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07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620688"/>
            <a:ext cx="4266711" cy="5546725"/>
          </a:xfrm>
        </p:spPr>
      </p:pic>
    </p:spTree>
    <p:extLst>
      <p:ext uri="{BB962C8B-B14F-4D97-AF65-F5344CB8AC3E}">
        <p14:creationId xmlns:p14="http://schemas.microsoft.com/office/powerpoint/2010/main" val="832946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3194075" cy="47525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316835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79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32656"/>
            <a:ext cx="2593057" cy="33798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2924948" cy="25922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36" y="260648"/>
            <a:ext cx="4119512" cy="32403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770103"/>
            <a:ext cx="3183408" cy="280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342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4753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мере развития новых форм рекламирования вывески, которые до этого времени применялись в качестве наружной рекламы (на крышах и стенах домов, на подъездах, между витринами, на кронштейнах поперек улиц), были потеснены плакатом.</a:t>
            </a:r>
          </a:p>
        </p:txBody>
      </p:sp>
    </p:spTree>
    <p:extLst>
      <p:ext uri="{BB962C8B-B14F-4D97-AF65-F5344CB8AC3E}">
        <p14:creationId xmlns:p14="http://schemas.microsoft.com/office/powerpoint/2010/main" val="4116378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На </a:t>
            </a:r>
            <a:r>
              <a:rPr lang="ru-RU" dirty="0"/>
              <a:t>рубеже XIX-XX вв. в России появилось немало замечательных образцов наружной рекламы. Иначе как произведениями искусства, удивительно тонко отразившими дух своего времени, не назовешь плакаты с рекламой духов товарищества </a:t>
            </a:r>
            <a:r>
              <a:rPr lang="ru-RU" dirty="0">
                <a:solidFill>
                  <a:srgbClr val="FFFF00"/>
                </a:solidFill>
              </a:rPr>
              <a:t>«Брокарь и Ко» (это производство унаследовала московская парфюмерная фабрика «Новая Заря»), пива и водок «Калинкин», кондитерских изделий товарищества «А.И. Абрикосов и сыновья».</a:t>
            </a:r>
          </a:p>
        </p:txBody>
      </p:sp>
    </p:spTree>
    <p:extLst>
      <p:ext uri="{BB962C8B-B14F-4D97-AF65-F5344CB8AC3E}">
        <p14:creationId xmlns:p14="http://schemas.microsoft.com/office/powerpoint/2010/main" val="475724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90" y="549275"/>
            <a:ext cx="7941619" cy="5546725"/>
          </a:xfrm>
        </p:spPr>
      </p:pic>
    </p:spTree>
    <p:extLst>
      <p:ext uri="{BB962C8B-B14F-4D97-AF65-F5344CB8AC3E}">
        <p14:creationId xmlns:p14="http://schemas.microsoft.com/office/powerpoint/2010/main" val="2760915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49275"/>
            <a:ext cx="4608512" cy="5904061"/>
          </a:xfrm>
        </p:spPr>
      </p:pic>
    </p:spTree>
    <p:extLst>
      <p:ext uri="{BB962C8B-B14F-4D97-AF65-F5344CB8AC3E}">
        <p14:creationId xmlns:p14="http://schemas.microsoft.com/office/powerpoint/2010/main" val="1150441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Начальными </a:t>
            </a:r>
            <a:r>
              <a:rPr lang="ru-RU" dirty="0"/>
              <a:t>формами российской рекламы можно считать </a:t>
            </a:r>
            <a:r>
              <a:rPr lang="ru-RU" dirty="0">
                <a:solidFill>
                  <a:srgbClr val="FFFF00"/>
                </a:solidFill>
              </a:rPr>
              <a:t>разновидности устного рекламирования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</a:p>
          <a:p>
            <a:endParaRPr lang="ru-RU" dirty="0" smtClean="0"/>
          </a:p>
          <a:p>
            <a:r>
              <a:rPr lang="ru-RU" dirty="0" smtClean="0"/>
              <a:t>К </a:t>
            </a:r>
            <a:r>
              <a:rPr lang="ru-RU" dirty="0"/>
              <a:t>ним правомерно отнести </a:t>
            </a:r>
            <a:r>
              <a:rPr lang="ru-RU" dirty="0">
                <a:solidFill>
                  <a:srgbClr val="7030A0"/>
                </a:solidFill>
              </a:rPr>
              <a:t>выкрики, призывы, присказки и прибаутки, </a:t>
            </a:r>
            <a:r>
              <a:rPr lang="ru-RU" dirty="0"/>
              <a:t>которыми старались привлечь внимание прохожих к товару </a:t>
            </a:r>
            <a:r>
              <a:rPr lang="ru-RU" dirty="0">
                <a:solidFill>
                  <a:srgbClr val="7030A0"/>
                </a:solidFill>
              </a:rPr>
              <a:t>коробейники, ремесленники, ярмарочные зазывалы, царские глашатаи.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РЕКЛАМЫ 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2822161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4032448" cy="576064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32656"/>
            <a:ext cx="3672408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055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03304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Примерно </a:t>
            </a:r>
            <a:r>
              <a:rPr lang="ru-RU" dirty="0"/>
              <a:t>в это же время декорации русской городской улицы пополняются афишными тумбами и столбами, которые были изобретены специально </a:t>
            </a:r>
            <a:r>
              <a:rPr lang="ru-RU" dirty="0">
                <a:solidFill>
                  <a:srgbClr val="FFFF00"/>
                </a:solidFill>
              </a:rPr>
              <a:t>для театральной рекламы</a:t>
            </a:r>
            <a:r>
              <a:rPr lang="ru-RU" dirty="0"/>
              <a:t>. Но постепенно и коммерческие объявления, и плакаты стали размещаться на этих носителях. </a:t>
            </a:r>
            <a:r>
              <a:rPr lang="ru-RU" dirty="0">
                <a:solidFill>
                  <a:srgbClr val="FFFF00"/>
                </a:solidFill>
              </a:rPr>
              <a:t>Появляется реклама на конках и трамваях.</a:t>
            </a:r>
          </a:p>
        </p:txBody>
      </p:sp>
    </p:spTree>
    <p:extLst>
      <p:ext uri="{BB962C8B-B14F-4D97-AF65-F5344CB8AC3E}">
        <p14:creationId xmlns:p14="http://schemas.microsoft.com/office/powerpoint/2010/main" val="3213702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1905000" cy="2540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Афишные  тумбы  </a:t>
            </a:r>
            <a:r>
              <a:rPr lang="ru-RU" dirty="0"/>
              <a:t>и </a:t>
            </a:r>
            <a:r>
              <a:rPr lang="ru-RU" dirty="0" smtClean="0"/>
              <a:t>столбы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84784"/>
            <a:ext cx="5061942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80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24000"/>
            <a:ext cx="7056784" cy="4572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Реклама </a:t>
            </a:r>
            <a:r>
              <a:rPr lang="ru-RU" dirty="0"/>
              <a:t>на конке</a:t>
            </a:r>
          </a:p>
        </p:txBody>
      </p:sp>
    </p:spTree>
    <p:extLst>
      <p:ext uri="{BB962C8B-B14F-4D97-AF65-F5344CB8AC3E}">
        <p14:creationId xmlns:p14="http://schemas.microsoft.com/office/powerpoint/2010/main" val="242095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359820" cy="33843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2243810" cy="28529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45" y="332656"/>
            <a:ext cx="511256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9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19328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С 1698 года расширяется международная торговля. </a:t>
            </a:r>
            <a:r>
              <a:rPr lang="ru-RU" dirty="0"/>
              <a:t>В Москву и особенно в Санкт-Петербург едут приглашенные иностранные купцы и ремесленники. На западный лад организуются сословные купеческие гильдии, создаются магистраты. </a:t>
            </a:r>
            <a:r>
              <a:rPr lang="ru-RU" dirty="0">
                <a:solidFill>
                  <a:srgbClr val="FFFF00"/>
                </a:solidFill>
              </a:rPr>
              <a:t>В 1720 году в Петербурге можно было насчитать 24 цеха, в которых состояли 1566 мастеровых.</a:t>
            </a:r>
            <a:r>
              <a:rPr lang="ru-RU" dirty="0"/>
              <a:t> Одним из заимствований, полюбившихся и знатным особам, и простолюдинам, становится </a:t>
            </a:r>
            <a:r>
              <a:rPr lang="ru-RU" dirty="0">
                <a:solidFill>
                  <a:srgbClr val="FFC000"/>
                </a:solidFill>
              </a:rPr>
              <a:t>лубок</a:t>
            </a:r>
            <a:r>
              <a:rPr lang="ru-RU" dirty="0"/>
              <a:t> который часто </a:t>
            </a:r>
            <a:r>
              <a:rPr lang="ru-RU" dirty="0">
                <a:solidFill>
                  <a:srgbClr val="FFC000"/>
                </a:solidFill>
              </a:rPr>
              <a:t>выполнял функции рекламы и послужил прототипом живописной вывески.</a:t>
            </a:r>
          </a:p>
        </p:txBody>
      </p:sp>
    </p:spTree>
    <p:extLst>
      <p:ext uri="{BB962C8B-B14F-4D97-AF65-F5344CB8AC3E}">
        <p14:creationId xmlns:p14="http://schemas.microsoft.com/office/powerpoint/2010/main" val="112076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484784"/>
            <a:ext cx="6768752" cy="44644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Лубочная реклама цейлонского чая</a:t>
            </a:r>
          </a:p>
        </p:txBody>
      </p:sp>
    </p:spTree>
    <p:extLst>
      <p:ext uri="{BB962C8B-B14F-4D97-AF65-F5344CB8AC3E}">
        <p14:creationId xmlns:p14="http://schemas.microsoft.com/office/powerpoint/2010/main" val="4226308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920880" cy="46085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Дизайн упаковки морепродуктов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863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47320"/>
          </a:xfrm>
        </p:spPr>
        <p:txBody>
          <a:bodyPr/>
          <a:lstStyle/>
          <a:p>
            <a:r>
              <a:rPr lang="ru-RU" dirty="0"/>
              <a:t>В целом же в истории вывески можно выделить несколько этапов, непосредственно проявившихся в многообразии этого вида рекламного творчества.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rgbClr val="002060"/>
                </a:solidFill>
              </a:rPr>
              <a:t>Известны </a:t>
            </a:r>
            <a:r>
              <a:rPr lang="ru-RU" dirty="0">
                <a:solidFill>
                  <a:srgbClr val="002060"/>
                </a:solidFill>
              </a:rPr>
              <a:t>такие виды вывесок, как предметно-знаковая, живописная и шрифтовая.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/>
              <a:t>В </a:t>
            </a:r>
            <a:r>
              <a:rPr lang="ru-RU" dirty="0"/>
              <a:t>России, подобно другим странам Европы, они были повсеместно популярны. Довольно распространенным явлением того времени и, вероятно, единственным видом рекламы ремесла и торговли, была </a:t>
            </a:r>
            <a:r>
              <a:rPr lang="ru-RU" dirty="0">
                <a:solidFill>
                  <a:srgbClr val="002060"/>
                </a:solidFill>
              </a:rPr>
              <a:t>предметная реклама.</a:t>
            </a:r>
          </a:p>
        </p:txBody>
      </p:sp>
    </p:spTree>
    <p:extLst>
      <p:ext uri="{BB962C8B-B14F-4D97-AF65-F5344CB8AC3E}">
        <p14:creationId xmlns:p14="http://schemas.microsoft.com/office/powerpoint/2010/main" val="151538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92696"/>
            <a:ext cx="8064896" cy="5544615"/>
          </a:xfrm>
        </p:spPr>
      </p:pic>
    </p:spTree>
    <p:extLst>
      <p:ext uri="{BB962C8B-B14F-4D97-AF65-F5344CB8AC3E}">
        <p14:creationId xmlns:p14="http://schemas.microsoft.com/office/powerpoint/2010/main" val="4252985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764704"/>
            <a:ext cx="7632848" cy="5256584"/>
          </a:xfrm>
        </p:spPr>
      </p:pic>
    </p:spTree>
    <p:extLst>
      <p:ext uri="{BB962C8B-B14F-4D97-AF65-F5344CB8AC3E}">
        <p14:creationId xmlns:p14="http://schemas.microsoft.com/office/powerpoint/2010/main" val="12118281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422</Words>
  <Application>Microsoft Office PowerPoint</Application>
  <PresentationFormat>Экран (4:3)</PresentationFormat>
  <Paragraphs>31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Constantia</vt:lpstr>
      <vt:lpstr>Wingdings 2</vt:lpstr>
      <vt:lpstr>Бумажная</vt:lpstr>
      <vt:lpstr>История развития рекламы в России </vt:lpstr>
      <vt:lpstr>ИСТОРИЯ РЕКЛАМЫ В РОССИИ</vt:lpstr>
      <vt:lpstr>Презентация PowerPoint</vt:lpstr>
      <vt:lpstr>Презентация PowerPoint</vt:lpstr>
      <vt:lpstr>Лубочная реклама цейлонского чая</vt:lpstr>
      <vt:lpstr>Дизайн упаковки морепродуктов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Фотомеханический способ воспроизведения полутоновых изображений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Афишные  тумбы  и столбы</vt:lpstr>
      <vt:lpstr>Реклама на конке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развития рекламы в России</dc:title>
  <dc:creator>user</dc:creator>
  <cp:lastModifiedBy>ПК-1</cp:lastModifiedBy>
  <cp:revision>8</cp:revision>
  <dcterms:created xsi:type="dcterms:W3CDTF">2013-03-11T06:37:21Z</dcterms:created>
  <dcterms:modified xsi:type="dcterms:W3CDTF">2021-11-10T08:47:23Z</dcterms:modified>
</cp:coreProperties>
</file>