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5BAA2-66AE-44D0-81EE-DD3BED3372AB}" type="datetimeFigureOut">
              <a:rPr lang="ru-RU"/>
              <a:pPr>
                <a:defRPr/>
              </a:pPr>
              <a:t>11.11.2021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D81763D7-3A56-4C70-B61E-A3BD7C4467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274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492FE-FA2C-4D89-BA67-A5CD679B5274}" type="datetimeFigureOut">
              <a:rPr lang="ru-RU"/>
              <a:pPr>
                <a:defRPr/>
              </a:pPr>
              <a:t>11.11.2021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88EFE-E64C-4711-ACD7-DA262298BD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376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506E5-2657-4C1D-AA97-AB892131BBA6}" type="datetimeFigureOut">
              <a:rPr lang="ru-RU"/>
              <a:pPr>
                <a:defRPr/>
              </a:pPr>
              <a:t>11.11.2021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2B715-34C8-4492-9402-7DB4D3286C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536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8A8504B-C895-40A7-9BB9-18DC8DDA20C4}" type="datetimeFigureOut">
              <a:rPr lang="ru-RU"/>
              <a:pPr>
                <a:defRPr/>
              </a:pPr>
              <a:t>11.11.2021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AFADC7-DFF5-4D64-98B7-CD90D7EABEB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41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BA8CB-CB2F-488A-A9AB-4ABA7730F239}" type="datetimeFigureOut">
              <a:rPr lang="ru-RU"/>
              <a:pPr>
                <a:defRPr/>
              </a:pPr>
              <a:t>11.11.2021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6A98C7BD-C4D3-405F-BAF2-F1A4DA12B9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4234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AD63B-EB36-4F32-BF07-273FF1408DFD}" type="datetimeFigureOut">
              <a:rPr lang="ru-RU"/>
              <a:pPr>
                <a:defRPr/>
              </a:pPr>
              <a:t>11.11.2021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7B529-4545-4EA7-A435-481D2DBE89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557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6F8DE-5E30-407C-A04B-1701851AF808}" type="datetimeFigureOut">
              <a:rPr lang="ru-RU"/>
              <a:pPr>
                <a:defRPr/>
              </a:pPr>
              <a:t>11.11.2021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5BA33-F8B6-432C-AE94-4F625785A1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8063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2BF5161-3DC7-40BC-B3C8-D5A14D743AD2}" type="datetimeFigureOut">
              <a:rPr lang="ru-RU"/>
              <a:pPr>
                <a:defRPr/>
              </a:pPr>
              <a:t>11.11.2021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57B156-7ACA-4141-AAE6-1D17C918FA1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476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F5B44-EFC3-47BA-85A5-B6535F73B855}" type="datetimeFigureOut">
              <a:rPr lang="ru-RU"/>
              <a:pPr>
                <a:defRPr/>
              </a:pPr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5D2CE-92C2-4A98-A363-E6FB1C9FC8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27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2C8D280-1EF2-4952-A789-3A2A08F5DD41}" type="datetimeFigureOut">
              <a:rPr lang="ru-RU"/>
              <a:pPr>
                <a:defRPr/>
              </a:pPr>
              <a:t>11.11.2021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93149A-1050-46B0-BA4A-2F6BBCC02C2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757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7E2D000-17CD-430C-8ECC-EB6898620311}" type="datetimeFigureOut">
              <a:rPr lang="ru-RU"/>
              <a:pPr>
                <a:defRPr/>
              </a:pPr>
              <a:t>11.11.2021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AAD562-4128-4381-B512-3096BD92B0E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63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3BEC16-5768-4FDC-92A0-D512D65D3E8F}" type="datetimeFigureOut">
              <a:rPr lang="ru-RU"/>
              <a:pPr>
                <a:defRPr/>
              </a:pPr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fld id="{AB1E48BA-EA42-4D5E-8B7D-6807345E5D2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12" r:id="rId4"/>
    <p:sldLayoutId id="2147483713" r:id="rId5"/>
    <p:sldLayoutId id="2147483720" r:id="rId6"/>
    <p:sldLayoutId id="2147483714" r:id="rId7"/>
    <p:sldLayoutId id="2147483721" r:id="rId8"/>
    <p:sldLayoutId id="2147483722" r:id="rId9"/>
    <p:sldLayoutId id="2147483715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7238" y="2892425"/>
            <a:ext cx="7991475" cy="18938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ТОВАРНАЯ ПОЛИТИКА В КОМПЛЕКСЕ МАРКЕТИНГА</a:t>
            </a:r>
            <a:endParaRPr lang="ru-RU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54038"/>
            <a:ext cx="9144000" cy="6429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ru-RU" sz="3200" b="1" cap="none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СТРАТЕГИЯ РАЗРАБОТКИ «ТОВАРА-НОВИНКИ»</a:t>
            </a:r>
            <a:endParaRPr lang="ru-RU" sz="2800" cap="none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72313" y="-71438"/>
            <a:ext cx="1714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Слайд 10</a:t>
            </a:r>
          </a:p>
        </p:txBody>
      </p:sp>
      <p:sp>
        <p:nvSpPr>
          <p:cNvPr id="1741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entury Schoolbook" panose="02040604050505020304" pitchFamily="18" charset="0"/>
            </a:endParaRPr>
          </a:p>
        </p:txBody>
      </p:sp>
      <p:grpSp>
        <p:nvGrpSpPr>
          <p:cNvPr id="17413" name="Group 1"/>
          <p:cNvGrpSpPr>
            <a:grpSpLocks noChangeAspect="1"/>
          </p:cNvGrpSpPr>
          <p:nvPr/>
        </p:nvGrpSpPr>
        <p:grpSpPr bwMode="auto">
          <a:xfrm>
            <a:off x="142875" y="1357313"/>
            <a:ext cx="8858250" cy="4786312"/>
            <a:chOff x="1709" y="4823"/>
            <a:chExt cx="10451" cy="4225"/>
          </a:xfrm>
        </p:grpSpPr>
        <p:sp>
          <p:nvSpPr>
            <p:cNvPr id="17414" name="AutoShape 24"/>
            <p:cNvSpPr>
              <a:spLocks noChangeAspect="1" noChangeArrowheads="1" noTextEdit="1"/>
            </p:cNvSpPr>
            <p:nvPr/>
          </p:nvSpPr>
          <p:spPr bwMode="auto">
            <a:xfrm>
              <a:off x="1709" y="4823"/>
              <a:ext cx="9355" cy="4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527" name="AutoShape 23"/>
            <p:cNvSpPr>
              <a:spLocks noChangeShapeType="1"/>
            </p:cNvSpPr>
            <p:nvPr/>
          </p:nvSpPr>
          <p:spPr bwMode="auto">
            <a:xfrm>
              <a:off x="9465" y="8518"/>
              <a:ext cx="684" cy="1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26" name="AutoShape 22"/>
            <p:cNvSpPr>
              <a:spLocks noChangeShapeType="1"/>
            </p:cNvSpPr>
            <p:nvPr/>
          </p:nvSpPr>
          <p:spPr bwMode="auto">
            <a:xfrm>
              <a:off x="5936" y="8480"/>
              <a:ext cx="684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25" name="AutoShape 21"/>
            <p:cNvSpPr>
              <a:spLocks noChangeShapeType="1"/>
            </p:cNvSpPr>
            <p:nvPr/>
          </p:nvSpPr>
          <p:spPr bwMode="auto">
            <a:xfrm>
              <a:off x="3829" y="8480"/>
              <a:ext cx="684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24" name="AutoShape 20"/>
            <p:cNvSpPr>
              <a:spLocks noChangeShapeType="1"/>
            </p:cNvSpPr>
            <p:nvPr/>
          </p:nvSpPr>
          <p:spPr bwMode="auto">
            <a:xfrm>
              <a:off x="2269" y="8517"/>
              <a:ext cx="684" cy="1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23" name="AutoShape 19"/>
            <p:cNvSpPr>
              <a:spLocks noChangeShapeType="1"/>
            </p:cNvSpPr>
            <p:nvPr/>
          </p:nvSpPr>
          <p:spPr bwMode="auto">
            <a:xfrm>
              <a:off x="9465" y="6971"/>
              <a:ext cx="684" cy="1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22" name="AutoShape 18"/>
            <p:cNvSpPr>
              <a:spLocks noChangeShapeType="1"/>
            </p:cNvSpPr>
            <p:nvPr/>
          </p:nvSpPr>
          <p:spPr bwMode="auto">
            <a:xfrm>
              <a:off x="2269" y="6971"/>
              <a:ext cx="684" cy="1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21" name="AutoShape 17"/>
            <p:cNvSpPr>
              <a:spLocks noChangeShapeType="1"/>
            </p:cNvSpPr>
            <p:nvPr/>
          </p:nvSpPr>
          <p:spPr bwMode="auto">
            <a:xfrm>
              <a:off x="9465" y="5538"/>
              <a:ext cx="684" cy="1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20" name="AutoShape 16"/>
            <p:cNvSpPr>
              <a:spLocks noChangeShapeType="1"/>
            </p:cNvSpPr>
            <p:nvPr/>
          </p:nvSpPr>
          <p:spPr bwMode="auto">
            <a:xfrm>
              <a:off x="7111" y="5611"/>
              <a:ext cx="684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19" name="AutoShape 15"/>
            <p:cNvSpPr>
              <a:spLocks noChangeShapeType="1"/>
            </p:cNvSpPr>
            <p:nvPr/>
          </p:nvSpPr>
          <p:spPr bwMode="auto">
            <a:xfrm>
              <a:off x="4837" y="5611"/>
              <a:ext cx="684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18" name="AutoShape 14"/>
            <p:cNvSpPr>
              <a:spLocks noChangeShapeType="1"/>
            </p:cNvSpPr>
            <p:nvPr/>
          </p:nvSpPr>
          <p:spPr bwMode="auto">
            <a:xfrm>
              <a:off x="2320" y="5683"/>
              <a:ext cx="684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17" name="Rectangle 13"/>
            <p:cNvSpPr>
              <a:spLocks noChangeArrowheads="1"/>
            </p:cNvSpPr>
            <p:nvPr/>
          </p:nvSpPr>
          <p:spPr bwMode="auto">
            <a:xfrm>
              <a:off x="1709" y="5161"/>
              <a:ext cx="775" cy="374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</a:p>
            <a:p>
              <a:pPr algn="ctr">
                <a:defRPr/>
              </a:pPr>
              <a:endParaRPr lang="ru-RU" sz="11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>
                <a:defRPr/>
              </a:pPr>
              <a:r>
                <a:rPr lang="ru-RU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</a:t>
              </a:r>
            </a:p>
            <a:p>
              <a:pPr algn="ctr" eaLnBrk="0" hangingPunct="0">
                <a:defRPr/>
              </a:pPr>
              <a:endParaRPr lang="ru-RU" sz="11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>
                <a:defRPr/>
              </a:pPr>
              <a:r>
                <a:rPr lang="ru-RU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</a:p>
            <a:p>
              <a:pPr algn="ctr" eaLnBrk="0" hangingPunct="0">
                <a:defRPr/>
              </a:pPr>
              <a:endParaRPr lang="ru-RU" sz="11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>
                <a:defRPr/>
              </a:pPr>
              <a:r>
                <a:rPr lang="ru-RU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16" name="Rectangle 12"/>
            <p:cNvSpPr>
              <a:spLocks noChangeArrowheads="1"/>
            </p:cNvSpPr>
            <p:nvPr/>
          </p:nvSpPr>
          <p:spPr bwMode="auto">
            <a:xfrm>
              <a:off x="10148" y="5161"/>
              <a:ext cx="2012" cy="374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endPara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Принятие решения о производстве и выпуске продукции</a:t>
              </a:r>
              <a:endParaRPr lang="ru-RU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27" name="Text Box 11"/>
            <p:cNvSpPr txBox="1">
              <a:spLocks noChangeArrowheads="1"/>
            </p:cNvSpPr>
            <p:nvPr/>
          </p:nvSpPr>
          <p:spPr bwMode="auto">
            <a:xfrm>
              <a:off x="4211" y="4823"/>
              <a:ext cx="4493" cy="4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ТЕХНОЛОГИЧЕСКИЙ БЛОК</a:t>
              </a:r>
              <a:endParaRPr lang="ru-RU" altLang="ru-RU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3003" y="5162"/>
              <a:ext cx="2158" cy="1022"/>
            </a:xfrm>
            <a:prstGeom prst="rect">
              <a:avLst/>
            </a:prstGeom>
            <a:ln w="38100"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Отбор идей, техническая проверка замысла</a:t>
              </a:r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5520" y="5162"/>
              <a:ext cx="1920" cy="1022"/>
            </a:xfrm>
            <a:prstGeom prst="rect">
              <a:avLst/>
            </a:prstGeom>
            <a:ln w="38100"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Опытно-конструкторские разработки</a:t>
              </a:r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7794" y="5162"/>
              <a:ext cx="1837" cy="1022"/>
            </a:xfrm>
            <a:prstGeom prst="rect">
              <a:avLst/>
            </a:prstGeom>
            <a:ln w="38100"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Опытное производство</a:t>
              </a:r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2953" y="7975"/>
              <a:ext cx="1275" cy="930"/>
            </a:xfrm>
            <a:prstGeom prst="rect">
              <a:avLst/>
            </a:prstGeom>
            <a:ln w="38100"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Анализ рынка</a:t>
              </a:r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4513" y="7975"/>
              <a:ext cx="1875" cy="930"/>
            </a:xfrm>
            <a:prstGeom prst="rect">
              <a:avLst/>
            </a:prstGeom>
            <a:ln w="38100"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Дистрибуция и продвижение товара</a:t>
              </a:r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6620" y="7975"/>
              <a:ext cx="2974" cy="930"/>
            </a:xfrm>
            <a:prstGeom prst="rect">
              <a:avLst/>
            </a:prstGeom>
            <a:ln w="38100"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Пробный маркетинг, стимулирование каналов распространения товара</a:t>
              </a:r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08" name="Rectangle 4"/>
            <p:cNvSpPr>
              <a:spLocks noChangeArrowheads="1"/>
            </p:cNvSpPr>
            <p:nvPr/>
          </p:nvSpPr>
          <p:spPr bwMode="auto">
            <a:xfrm>
              <a:off x="2953" y="6535"/>
              <a:ext cx="6668" cy="1009"/>
            </a:xfrm>
            <a:prstGeom prst="rect">
              <a:avLst/>
            </a:prstGeom>
            <a:ln w="38100"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Обоснование инвестиций, прогноз их эффективности, калькуляция расходов, расчет себестоимости, цены, прибыли</a:t>
              </a:r>
              <a:endParaRPr lang="ru-RU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35" name="Text Box 3"/>
            <p:cNvSpPr txBox="1">
              <a:spLocks noChangeArrowheads="1"/>
            </p:cNvSpPr>
            <p:nvPr/>
          </p:nvSpPr>
          <p:spPr bwMode="auto">
            <a:xfrm>
              <a:off x="4309" y="6184"/>
              <a:ext cx="4142" cy="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ЭКОНОМИЧЕСКИЙ БЛОК</a:t>
              </a:r>
              <a:endParaRPr lang="ru-RU" altLang="ru-RU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36" name="Text Box 2"/>
            <p:cNvSpPr txBox="1">
              <a:spLocks noChangeArrowheads="1"/>
            </p:cNvSpPr>
            <p:nvPr/>
          </p:nvSpPr>
          <p:spPr bwMode="auto">
            <a:xfrm>
              <a:off x="4309" y="7634"/>
              <a:ext cx="3707" cy="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МАРКЕТИНГОВЫЙ БЛОК</a:t>
              </a:r>
              <a:endParaRPr lang="ru-RU" altLang="ru-RU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115300" cy="7143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ru-RU" sz="2800" b="1" cap="none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ЭТАПЫ РАЗРАБОТКИ ТОВАРА-НОВИНКИ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72313" y="-71438"/>
            <a:ext cx="1714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Слайд 11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88" y="714375"/>
            <a:ext cx="7429500" cy="5397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идей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88" y="1500188"/>
            <a:ext cx="7429500" cy="5397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Отбор идей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28688" y="2246313"/>
            <a:ext cx="7429500" cy="5397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Замысел товара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28688" y="3032125"/>
            <a:ext cx="7429500" cy="5397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Разработка стратегии маркетинга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28688" y="3786188"/>
            <a:ext cx="7429500" cy="5397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 возможностей производства и сбыта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28688" y="4572000"/>
            <a:ext cx="7429500" cy="5397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Разработка товара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28688" y="5326063"/>
            <a:ext cx="7429500" cy="5397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Испытания в</a:t>
            </a:r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рыночных условиях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28688" y="6072188"/>
            <a:ext cx="7429500" cy="5397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Коммерческое производство</a:t>
            </a:r>
          </a:p>
        </p:txBody>
      </p:sp>
      <p:cxnSp>
        <p:nvCxnSpPr>
          <p:cNvPr id="21" name="Прямая со стрелкой 20"/>
          <p:cNvCxnSpPr>
            <a:stCxn id="5" idx="2"/>
            <a:endCxn id="13" idx="0"/>
          </p:cNvCxnSpPr>
          <p:nvPr/>
        </p:nvCxnSpPr>
        <p:spPr>
          <a:xfrm rot="5400000">
            <a:off x="4521994" y="1377157"/>
            <a:ext cx="244475" cy="158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3" idx="2"/>
            <a:endCxn id="14" idx="0"/>
          </p:cNvCxnSpPr>
          <p:nvPr/>
        </p:nvCxnSpPr>
        <p:spPr>
          <a:xfrm rot="5400000">
            <a:off x="4541838" y="2143125"/>
            <a:ext cx="204788" cy="158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4" idx="2"/>
            <a:endCxn id="15" idx="0"/>
          </p:cNvCxnSpPr>
          <p:nvPr/>
        </p:nvCxnSpPr>
        <p:spPr>
          <a:xfrm rot="5400000">
            <a:off x="4521201" y="2908300"/>
            <a:ext cx="246062" cy="158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15" idx="2"/>
            <a:endCxn id="16" idx="0"/>
          </p:cNvCxnSpPr>
          <p:nvPr/>
        </p:nvCxnSpPr>
        <p:spPr>
          <a:xfrm rot="5400000">
            <a:off x="4537076" y="3679825"/>
            <a:ext cx="214312" cy="158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6" idx="2"/>
            <a:endCxn id="17" idx="0"/>
          </p:cNvCxnSpPr>
          <p:nvPr/>
        </p:nvCxnSpPr>
        <p:spPr>
          <a:xfrm rot="5400000">
            <a:off x="4521200" y="4449763"/>
            <a:ext cx="246063" cy="158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7" idx="2"/>
            <a:endCxn id="18" idx="0"/>
          </p:cNvCxnSpPr>
          <p:nvPr/>
        </p:nvCxnSpPr>
        <p:spPr>
          <a:xfrm rot="5400000">
            <a:off x="4537076" y="5219700"/>
            <a:ext cx="214312" cy="158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18" idx="2"/>
            <a:endCxn id="19" idx="0"/>
          </p:cNvCxnSpPr>
          <p:nvPr/>
        </p:nvCxnSpPr>
        <p:spPr>
          <a:xfrm rot="5400000">
            <a:off x="4541044" y="5969794"/>
            <a:ext cx="206375" cy="158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150" y="0"/>
            <a:ext cx="7467600" cy="7858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800" b="1" cap="none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УПАКОВКА В ТОВАРНОЙ ПОЛИТИКЕ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1"/>
          </p:nvPr>
        </p:nvSpPr>
        <p:spPr>
          <a:xfrm>
            <a:off x="2928938" y="642938"/>
            <a:ext cx="3143250" cy="5715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упаковки: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72313" y="-71438"/>
            <a:ext cx="1714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Слайд 12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00250" y="1143000"/>
            <a:ext cx="4929188" cy="8572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Главная функция:</a:t>
            </a:r>
          </a:p>
          <a:p>
            <a:pPr algn="ctr">
              <a:defRPr/>
            </a:pPr>
            <a:r>
              <a:rPr lang="ru-RU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1175" y="3000375"/>
            <a:ext cx="3887788" cy="8572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Соответствие величины товара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1013" y="2071688"/>
            <a:ext cx="3887787" cy="8572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Описание продукта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41838" y="2071688"/>
            <a:ext cx="3887787" cy="8572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Передача имиджа продукта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22788" y="3000375"/>
            <a:ext cx="3887787" cy="8572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Удобство расположения и представления для покупателя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38" y="4714875"/>
            <a:ext cx="2857500" cy="1714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Определение концепции упаковки </a:t>
            </a:r>
            <a:endParaRPr lang="ru-RU" sz="28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143250" y="4714875"/>
            <a:ext cx="2857500" cy="1714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Проектирование упаковки </a:t>
            </a:r>
            <a:endParaRPr lang="ru-RU" sz="28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15063" y="4714875"/>
            <a:ext cx="2857500" cy="1714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Тестирование упаковки </a:t>
            </a:r>
            <a:endParaRPr lang="ru-RU" sz="2800" dirty="0"/>
          </a:p>
        </p:txBody>
      </p:sp>
      <p:sp>
        <p:nvSpPr>
          <p:cNvPr id="19469" name="Прямоугольник 14"/>
          <p:cNvSpPr>
            <a:spLocks noChangeArrowheads="1"/>
          </p:cNvSpPr>
          <p:nvPr/>
        </p:nvSpPr>
        <p:spPr bwMode="auto">
          <a:xfrm>
            <a:off x="142875" y="4038600"/>
            <a:ext cx="8929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упаковки базируется на принятии трех мероприятий: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838" y="71438"/>
            <a:ext cx="7467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Сервисное обслуживание в товарной политике 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072313" y="-71438"/>
            <a:ext cx="1714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Слайд 13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1214422"/>
            <a:ext cx="8501122" cy="11430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indent="266700"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just">
              <a:defRPr/>
            </a:pP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24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сервисным обслуживанием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понимается система обеспечения, позволяющая потребителю рационально эксплуатировать приобретенный товар. </a:t>
            </a: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86063" y="2786063"/>
            <a:ext cx="3429000" cy="7143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СЕРВИС</a:t>
            </a:r>
            <a:endParaRPr lang="ru-RU" sz="28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88" y="3857625"/>
            <a:ext cx="3887787" cy="10715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Предпродажный</a:t>
            </a:r>
          </a:p>
          <a:p>
            <a:pPr algn="ctr">
              <a:defRPr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(консультирование, обучение, пробная эксплуатация и т.д.)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32325" y="3857625"/>
            <a:ext cx="3887788" cy="10715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Послепродажный</a:t>
            </a:r>
          </a:p>
          <a:p>
            <a:pPr algn="ctr">
              <a:defRPr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(гарантийный и послегарантийный)</a:t>
            </a:r>
          </a:p>
        </p:txBody>
      </p:sp>
      <p:cxnSp>
        <p:nvCxnSpPr>
          <p:cNvPr id="10" name="Соединительная линия уступом 9"/>
          <p:cNvCxnSpPr>
            <a:stCxn id="6" idx="2"/>
            <a:endCxn id="7" idx="0"/>
          </p:cNvCxnSpPr>
          <p:nvPr/>
        </p:nvCxnSpPr>
        <p:spPr>
          <a:xfrm rot="5400000">
            <a:off x="3222625" y="2579688"/>
            <a:ext cx="357187" cy="2198688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stCxn id="6" idx="2"/>
            <a:endCxn id="8" idx="0"/>
          </p:cNvCxnSpPr>
          <p:nvPr/>
        </p:nvCxnSpPr>
        <p:spPr>
          <a:xfrm rot="16200000" flipH="1">
            <a:off x="5360194" y="2640807"/>
            <a:ext cx="357187" cy="2076450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214282" y="5214950"/>
            <a:ext cx="8501122" cy="11430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indent="266700"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just">
              <a:defRPr/>
            </a:pPr>
            <a:r>
              <a:rPr lang="ru-RU" sz="24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Гарантия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это заверение производителя или продавца в том, что товар соответствует принятым стандартам качества</a:t>
            </a:r>
            <a:endParaRPr lang="ru-RU" sz="2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4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72313" y="0"/>
            <a:ext cx="1714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Слайд 2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282" y="571480"/>
            <a:ext cx="8643998" cy="14287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2667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Товар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это предмет взаимовыгодного обмена (все то, что покупается и продается).</a:t>
            </a:r>
          </a:p>
        </p:txBody>
      </p:sp>
      <p:sp>
        <p:nvSpPr>
          <p:cNvPr id="9223" name="Прямоугольник 16"/>
          <p:cNvSpPr>
            <a:spLocks noChangeArrowheads="1"/>
          </p:cNvSpPr>
          <p:nvPr/>
        </p:nvSpPr>
        <p:spPr bwMode="auto">
          <a:xfrm>
            <a:off x="2000250" y="2143125"/>
            <a:ext cx="57896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товарной политики:</a:t>
            </a:r>
            <a:endParaRPr lang="ru-RU" alt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4313" y="2928938"/>
            <a:ext cx="2928937" cy="17287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конкурентоспо-собности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товара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214688" y="2928938"/>
            <a:ext cx="2773362" cy="17287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Развитие ассортимента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072188" y="2928938"/>
            <a:ext cx="2786062" cy="17287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Определение этапа ЖЦТ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14313" y="4773613"/>
            <a:ext cx="2928937" cy="172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Разработка новой продукции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214688" y="4773613"/>
            <a:ext cx="2773362" cy="172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Разработка эффективной марочной политики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072188" y="4773613"/>
            <a:ext cx="2786062" cy="172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Совершенство-вание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упаковки и организация сервиса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571480"/>
            <a:ext cx="8572560" cy="13573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3556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Конкурентоспособность товара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такие преимущества товара на рынке, которые способствуют его успешной продаже в условиях конкуренции.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5357826"/>
            <a:ext cx="8572560" cy="12858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3556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Товарная единица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это конкретное воплощение товара, характеризуемое показателями величины, цены, внешнего вида</a:t>
            </a:r>
          </a:p>
        </p:txBody>
      </p:sp>
      <p:sp>
        <p:nvSpPr>
          <p:cNvPr id="10248" name="TextBox 6"/>
          <p:cNvSpPr txBox="1">
            <a:spLocks noChangeArrowheads="1"/>
          </p:cNvSpPr>
          <p:nvPr/>
        </p:nvSpPr>
        <p:spPr bwMode="auto">
          <a:xfrm>
            <a:off x="285750" y="2071688"/>
            <a:ext cx="84296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«конкурентоспособности» раскрывается через систему показателей: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313" y="3000375"/>
            <a:ext cx="4286250" cy="22145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355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Качество товара</a:t>
            </a:r>
          </a:p>
          <a:p>
            <a:pPr indent="3556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технический уровень (соответствие стандартам и нормативам) и потребительская полезность (потребительские свойства товара).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0" y="3000375"/>
            <a:ext cx="4286250" cy="22145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355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Затраты потребителя</a:t>
            </a:r>
          </a:p>
          <a:p>
            <a:pPr indent="3556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Это цена покупки и эксплуатационные расходы в период срока службы товара.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72313" y="0"/>
            <a:ext cx="1714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Слайд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8"/>
            <a:ext cx="7467600" cy="8572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 уровня товара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72313" y="0"/>
            <a:ext cx="1714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Слайд 4</a:t>
            </a:r>
          </a:p>
        </p:txBody>
      </p:sp>
      <p:grpSp>
        <p:nvGrpSpPr>
          <p:cNvPr id="11268" name="Group 2"/>
          <p:cNvGrpSpPr>
            <a:grpSpLocks/>
          </p:cNvGrpSpPr>
          <p:nvPr/>
        </p:nvGrpSpPr>
        <p:grpSpPr bwMode="auto">
          <a:xfrm>
            <a:off x="2786063" y="1000125"/>
            <a:ext cx="3214687" cy="2571750"/>
            <a:chOff x="1521" y="12021"/>
            <a:chExt cx="3600" cy="2700"/>
          </a:xfrm>
        </p:grpSpPr>
        <p:sp>
          <p:nvSpPr>
            <p:cNvPr id="16387" name="Oval 3"/>
            <p:cNvSpPr>
              <a:spLocks noChangeArrowheads="1"/>
            </p:cNvSpPr>
            <p:nvPr/>
          </p:nvSpPr>
          <p:spPr bwMode="auto">
            <a:xfrm>
              <a:off x="1521" y="12021"/>
              <a:ext cx="3600" cy="27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r">
                <a:spcAft>
                  <a:spcPts val="1000"/>
                </a:spcAft>
                <a:defRPr/>
              </a:pPr>
              <a:r>
                <a: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III</a:t>
              </a:r>
              <a:endPara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spcAft>
                  <a:spcPts val="1000"/>
                </a:spcAft>
                <a:defRPr/>
              </a:pPr>
              <a:r>
                <a:rPr lang="ru-RU" sz="11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            </a:t>
              </a:r>
              <a:r>
                <a:rPr lang="en-US" sz="11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II</a:t>
              </a:r>
              <a:r>
                <a:rPr lang="ru-RU" sz="11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endPara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388" name="Oval 4"/>
            <p:cNvSpPr>
              <a:spLocks noChangeArrowheads="1"/>
            </p:cNvSpPr>
            <p:nvPr/>
          </p:nvSpPr>
          <p:spPr bwMode="auto">
            <a:xfrm>
              <a:off x="1881" y="12561"/>
              <a:ext cx="2340" cy="198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r">
                <a:spcAft>
                  <a:spcPts val="1000"/>
                </a:spcAft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II </a:t>
              </a:r>
              <a:endPara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389" name="Oval 5"/>
            <p:cNvSpPr>
              <a:spLocks noChangeArrowheads="1"/>
            </p:cNvSpPr>
            <p:nvPr/>
          </p:nvSpPr>
          <p:spPr bwMode="auto">
            <a:xfrm>
              <a:off x="2241" y="13149"/>
              <a:ext cx="1260" cy="108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r">
                <a:spcAft>
                  <a:spcPts val="1000"/>
                </a:spcAft>
                <a:defRPr/>
              </a:pPr>
              <a:r>
                <a:rPr lang="en-US"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313" y="3714750"/>
          <a:ext cx="8501062" cy="3017838"/>
        </p:xfrm>
        <a:graphic>
          <a:graphicData uri="http://schemas.openxmlformats.org/drawingml/2006/table">
            <a:tbl>
              <a:tblPr/>
              <a:tblGrid>
                <a:gridCol w="911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6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6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Товар по замыслу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Находиться на уровне идеи (замысла) собственного создания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0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B6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Товар в реальном исполнении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B6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Обладает потребительскими свойствами, упаковкой; имеет оформление, качество, марку.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B6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60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5C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Товар с подкреплением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5C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Подкрепление – это комплекс или набор дополнительных или сопутствующих товаров или услуг, направленных на закрепление потребительского предпочтения и завоевание лояльности (послепродажное обслуживание, поставка, распределение, гарантия, монтаж, кредитование, эмоциональная ценность). 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5C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285750"/>
            <a:ext cx="7467600" cy="7858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4300" b="1" cap="none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КЛАССИФИКАЦИЯ ТОВАРА</a:t>
            </a:r>
            <a:endParaRPr lang="ru-RU" sz="4000" b="1" cap="none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72313" y="0"/>
            <a:ext cx="1714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Слайд 5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75" y="1143000"/>
            <a:ext cx="2879725" cy="1143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длительности использования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71813" y="1143000"/>
            <a:ext cx="2879725" cy="1143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цели применения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00750" y="1143000"/>
            <a:ext cx="2879725" cy="1143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Потребительские товары по поведению потребителя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8" y="2786063"/>
            <a:ext cx="2500312" cy="7143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Краткосрочный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88" y="4000500"/>
            <a:ext cx="2500312" cy="7143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Долгосрочный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88" y="5214938"/>
            <a:ext cx="2500312" cy="7143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Услуги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86125" y="2643188"/>
            <a:ext cx="2500313" cy="5000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Потребительские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86125" y="3214688"/>
            <a:ext cx="2500313" cy="5000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Промышленного назначения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00438" y="3929063"/>
            <a:ext cx="2214562" cy="5000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материалы и детали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00438" y="4500563"/>
            <a:ext cx="2214562" cy="5000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капитальное имущество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00438" y="5072063"/>
            <a:ext cx="2214562" cy="10715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вспомогательные товары промышленного назначения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00438" y="6215063"/>
            <a:ext cx="2214562" cy="5000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деловые услуги товара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43625" y="2643188"/>
            <a:ext cx="2500313" cy="5000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Товары повседневного спроса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143625" y="4857750"/>
            <a:ext cx="2500313" cy="5000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Товары тщательного выбора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43625" y="5429250"/>
            <a:ext cx="2500313" cy="5000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Престижные товары 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143625" y="6000750"/>
            <a:ext cx="2500313" cy="5000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Товары пассивного спроса 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29375" y="3429000"/>
            <a:ext cx="2214563" cy="5000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товары постоянного спроса 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429375" y="4000500"/>
            <a:ext cx="2214563" cy="7858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товары импульсивной покупки </a:t>
            </a:r>
          </a:p>
        </p:txBody>
      </p:sp>
      <p:cxnSp>
        <p:nvCxnSpPr>
          <p:cNvPr id="24" name="Shape 23"/>
          <p:cNvCxnSpPr>
            <a:stCxn id="5" idx="2"/>
            <a:endCxn id="10" idx="1"/>
          </p:cNvCxnSpPr>
          <p:nvPr/>
        </p:nvCxnSpPr>
        <p:spPr>
          <a:xfrm rot="5400000">
            <a:off x="-673100" y="3316288"/>
            <a:ext cx="3286125" cy="1225550"/>
          </a:xfrm>
          <a:prstGeom prst="bentConnector4">
            <a:avLst>
              <a:gd name="adj1" fmla="val 5256"/>
              <a:gd name="adj2" fmla="val 118651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142875" y="4357688"/>
            <a:ext cx="214313" cy="158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42875" y="3070225"/>
            <a:ext cx="214313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hape 35"/>
          <p:cNvCxnSpPr>
            <a:stCxn id="6" idx="2"/>
            <a:endCxn id="12" idx="1"/>
          </p:cNvCxnSpPr>
          <p:nvPr/>
        </p:nvCxnSpPr>
        <p:spPr>
          <a:xfrm rot="5400000">
            <a:off x="3309937" y="2262188"/>
            <a:ext cx="1177925" cy="1225550"/>
          </a:xfrm>
          <a:prstGeom prst="bentConnector4">
            <a:avLst>
              <a:gd name="adj1" fmla="val 16768"/>
              <a:gd name="adj2" fmla="val 118651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3071813" y="2857500"/>
            <a:ext cx="214312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hape 44"/>
          <p:cNvCxnSpPr>
            <a:endCxn id="16" idx="1"/>
          </p:cNvCxnSpPr>
          <p:nvPr/>
        </p:nvCxnSpPr>
        <p:spPr>
          <a:xfrm rot="5400000">
            <a:off x="2666207" y="4548981"/>
            <a:ext cx="2751138" cy="1082675"/>
          </a:xfrm>
          <a:prstGeom prst="bentConnector4">
            <a:avLst>
              <a:gd name="adj1" fmla="val 4359"/>
              <a:gd name="adj2" fmla="val 121112"/>
            </a:avLst>
          </a:prstGeom>
          <a:ln>
            <a:prstDash val="sysDash"/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3286125" y="4214813"/>
            <a:ext cx="214313" cy="1587"/>
          </a:xfrm>
          <a:prstGeom prst="straightConnector1">
            <a:avLst/>
          </a:prstGeom>
          <a:ln>
            <a:prstDash val="sysDash"/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3286125" y="4714875"/>
            <a:ext cx="214313" cy="1588"/>
          </a:xfrm>
          <a:prstGeom prst="straightConnector1">
            <a:avLst/>
          </a:prstGeom>
          <a:ln>
            <a:prstDash val="sysDash"/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3286125" y="5500688"/>
            <a:ext cx="214313" cy="1587"/>
          </a:xfrm>
          <a:prstGeom prst="straightConnector1">
            <a:avLst/>
          </a:prstGeom>
          <a:ln>
            <a:prstDash val="sysDash"/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hape 50"/>
          <p:cNvCxnSpPr>
            <a:stCxn id="7" idx="2"/>
            <a:endCxn id="20" idx="1"/>
          </p:cNvCxnSpPr>
          <p:nvPr/>
        </p:nvCxnSpPr>
        <p:spPr>
          <a:xfrm rot="5400000">
            <a:off x="4809331" y="3620294"/>
            <a:ext cx="3965575" cy="1296988"/>
          </a:xfrm>
          <a:prstGeom prst="bentConnector4">
            <a:avLst>
              <a:gd name="adj1" fmla="val 4084"/>
              <a:gd name="adj2" fmla="val 117624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5929313" y="2857500"/>
            <a:ext cx="214312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929313" y="5072063"/>
            <a:ext cx="214312" cy="158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929313" y="5643563"/>
            <a:ext cx="214312" cy="158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hape 63"/>
          <p:cNvCxnSpPr>
            <a:endCxn id="22" idx="1"/>
          </p:cNvCxnSpPr>
          <p:nvPr/>
        </p:nvCxnSpPr>
        <p:spPr>
          <a:xfrm rot="5400000">
            <a:off x="6345238" y="3227387"/>
            <a:ext cx="1250950" cy="1082675"/>
          </a:xfrm>
          <a:prstGeom prst="bentConnector4">
            <a:avLst>
              <a:gd name="adj1" fmla="val 8381"/>
              <a:gd name="adj2" fmla="val 121112"/>
            </a:avLst>
          </a:prstGeom>
          <a:ln>
            <a:prstDash val="sysDash"/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6215063" y="3643313"/>
            <a:ext cx="214312" cy="1587"/>
          </a:xfrm>
          <a:prstGeom prst="straightConnector1">
            <a:avLst/>
          </a:prstGeom>
          <a:ln>
            <a:prstDash val="sysDash"/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-71438"/>
            <a:ext cx="7467600" cy="774701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3600" b="1" cap="none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ЖИЗНЕННЫЙ ЦИКЛ ТОВАРА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72313" y="0"/>
            <a:ext cx="1714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Слайд 6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642918"/>
            <a:ext cx="8358246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2667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Жизненный цикл товара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9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9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ife</a:t>
            </a:r>
            <a:r>
              <a:rPr lang="ru-RU" sz="19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cycle</a:t>
            </a:r>
            <a:r>
              <a:rPr lang="ru-RU" sz="19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product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- это время существования товара на рынке; промежуток времени от замысла изделия до снятия его с производства и продажи.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1608138"/>
            <a:ext cx="6786562" cy="3178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214313" y="4897438"/>
          <a:ext cx="8786812" cy="1889125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9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4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этап внедрения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 период медленного роста сбыта по мере выхода товара на рынок. Прибыли на этом этапе еще нет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этап зрелости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 замедление темпов сбыта, т.к. товар воспринят большинством покупателей. Прибыль стабилизируется/снижается в связи с затратами на защиту от конкурентов;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этап роста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 период быстрого восприятия товара рынком, быстрого роста продаж и прибыли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 этап спада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 период резкого падения сбыта и снижения прибыли.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43938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lnSpc>
                <a:spcPts val="3500"/>
              </a:lnSpc>
              <a:defRPr/>
            </a:pPr>
            <a:r>
              <a:rPr lang="ru-RU" sz="2800" b="1" cap="none" smtClean="0">
                <a:solidFill>
                  <a:srgbClr val="2D2D2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ЭЛЕМЕНТЫ МАРКЕТИНГА НА РАЗЛИЧНЫХ ЭТАПАХ ЖИЗНЕННОГО ЦИКЛА ТОВАРА</a:t>
            </a:r>
            <a:endParaRPr lang="ru-RU" sz="2400" b="1" cap="none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72313" y="-71438"/>
            <a:ext cx="1714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Слайд 7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5" y="1071563"/>
          <a:ext cx="8929688" cy="5194300"/>
        </p:xfrm>
        <a:graphic>
          <a:graphicData uri="http://schemas.openxmlformats.org/drawingml/2006/table">
            <a:tbl>
              <a:tblPr/>
              <a:tblGrid>
                <a:gridCol w="1357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7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939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Элементы маркетинга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B687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жизненного цикла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B68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Внедрение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B6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B6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Зрелость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B6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Старение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B6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Спад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B6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59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Цели стратегии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Вывести товар на рынок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Завоевать прочные позиции на рынке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Удержать позиции на рынке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Вовлечение в производственный цикл всех имеющихся ресурсов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Переход к новому ЖЦТ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4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Информа-ция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Информация о группах потребителей, готовых принять новый товар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Информация о новых сегментах рынка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Информация о емкости рынка, и его стабилизации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 остаточном спросе и спросе на товар заменитель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5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Объем поставок на рынок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небольших количествах (пробный рынок)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Резкое увеличение поставок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Увеличение, затем стабилизация поставок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Поставки снижаются, вовлекаются запасы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Поставки максима-льно снижены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379" name="TextBox 5"/>
          <p:cNvSpPr txBox="1">
            <a:spLocks noChangeArrowheads="1"/>
          </p:cNvSpPr>
          <p:nvPr/>
        </p:nvSpPr>
        <p:spPr bwMode="auto">
          <a:xfrm>
            <a:off x="6357938" y="6286500"/>
            <a:ext cx="2571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i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 таблицы на слайде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8"/>
            <a:ext cx="8643938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lnSpc>
                <a:spcPts val="3500"/>
              </a:lnSpc>
              <a:defRPr/>
            </a:pPr>
            <a:r>
              <a:rPr lang="ru-RU" sz="2800" b="1" cap="none" smtClean="0">
                <a:solidFill>
                  <a:srgbClr val="2D2D2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ЭЛЕМЕНТЫ МАРКЕТИНГА НА РАЗЛИЧНЫХ ЭТАПАХ ЖИЗНЕННОГО ЦИКЛА ТОВАРА</a:t>
            </a:r>
            <a:endParaRPr lang="ru-RU" sz="2400" b="1" cap="none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72313" y="-71438"/>
            <a:ext cx="1714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Слайд 8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5" y="1479550"/>
          <a:ext cx="8858250" cy="4808538"/>
        </p:xfrm>
        <a:graphic>
          <a:graphicData uri="http://schemas.openxmlformats.org/drawingml/2006/table">
            <a:tbl>
              <a:tblPr/>
              <a:tblGrid>
                <a:gridCol w="128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4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06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Элементы маркетинга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B687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жизненного цикла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B68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Внедрение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B6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B6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Зрелость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B6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Старение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B6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Спад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B6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Цена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Высокая или низкая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Снижается, или увеличивается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Стабилизируется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Снижается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«Сбрасывание» товара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2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Прибыль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Низкая. Только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окупаемость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затрат.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Растет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Достигает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стабилизируется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Снижается. Увеличение каналов.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Реклама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 потребительских свойствах нового товара, и его преимуществ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Усиливается, ориентируется на мотивы покупок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Поддерживающая, либо убеждающая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Напомина-ющая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Уровень продаж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Невысокий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Растет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Стабилизируется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Уменьша-ется</a:t>
                      </a: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18" marR="55418" marT="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410" name="TextBox 5"/>
          <p:cNvSpPr txBox="1">
            <a:spLocks noChangeArrowheads="1"/>
          </p:cNvSpPr>
          <p:nvPr/>
        </p:nvSpPr>
        <p:spPr bwMode="auto">
          <a:xfrm>
            <a:off x="6286500" y="1058863"/>
            <a:ext cx="2571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i="1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Окончание таблицы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14313"/>
            <a:ext cx="7467600" cy="7858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3600" b="1" cap="none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СУЩЕСТВУЮЩИЕ ВИДЫ ЖЦТ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72313" y="-71438"/>
            <a:ext cx="1714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Слайд 9</a:t>
            </a:r>
          </a:p>
        </p:txBody>
      </p:sp>
      <p:grpSp>
        <p:nvGrpSpPr>
          <p:cNvPr id="16388" name="Группа 5"/>
          <p:cNvGrpSpPr>
            <a:grpSpLocks/>
          </p:cNvGrpSpPr>
          <p:nvPr/>
        </p:nvGrpSpPr>
        <p:grpSpPr bwMode="auto">
          <a:xfrm>
            <a:off x="71438" y="1304925"/>
            <a:ext cx="8643937" cy="4481513"/>
            <a:chOff x="71406" y="357166"/>
            <a:chExt cx="8643999" cy="4481958"/>
          </a:xfrm>
        </p:grpSpPr>
        <p:grpSp>
          <p:nvGrpSpPr>
            <p:cNvPr id="16389" name="Группа 27"/>
            <p:cNvGrpSpPr>
              <a:grpSpLocks/>
            </p:cNvGrpSpPr>
            <p:nvPr/>
          </p:nvGrpSpPr>
          <p:grpSpPr bwMode="auto">
            <a:xfrm>
              <a:off x="3000364" y="357166"/>
              <a:ext cx="3074793" cy="2195942"/>
              <a:chOff x="3000364" y="357166"/>
              <a:chExt cx="3074793" cy="2195942"/>
            </a:xfrm>
          </p:grpSpPr>
          <p:pic>
            <p:nvPicPr>
              <p:cNvPr id="16438" name="Рисунок 5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9465" t="13432" r="38112" b="64178"/>
              <a:stretch>
                <a:fillRect/>
              </a:stretch>
            </p:blipFill>
            <p:spPr bwMode="auto">
              <a:xfrm>
                <a:off x="3357554" y="1071546"/>
                <a:ext cx="1785950" cy="1071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6439" name="Группа 12"/>
              <p:cNvGrpSpPr>
                <a:grpSpLocks/>
              </p:cNvGrpSpPr>
              <p:nvPr/>
            </p:nvGrpSpPr>
            <p:grpSpPr bwMode="auto">
              <a:xfrm>
                <a:off x="3000364" y="357166"/>
                <a:ext cx="3074793" cy="2195942"/>
                <a:chOff x="4071935" y="1357298"/>
                <a:chExt cx="3074793" cy="2195942"/>
              </a:xfrm>
            </p:grpSpPr>
            <p:cxnSp>
              <p:nvCxnSpPr>
                <p:cNvPr id="58" name="Прямая соединительная линия 5"/>
                <p:cNvCxnSpPr/>
                <p:nvPr/>
              </p:nvCxnSpPr>
              <p:spPr>
                <a:xfrm rot="5400000">
                  <a:off x="3644029" y="2428173"/>
                  <a:ext cx="1571781" cy="1587"/>
                </a:xfrm>
                <a:prstGeom prst="line">
                  <a:avLst/>
                </a:prstGeom>
                <a:ln>
                  <a:headEnd type="triangl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6"/>
                <p:cNvCxnSpPr/>
                <p:nvPr/>
              </p:nvCxnSpPr>
              <p:spPr>
                <a:xfrm rot="10800000">
                  <a:off x="4429126" y="3214857"/>
                  <a:ext cx="2428892" cy="1588"/>
                </a:xfrm>
                <a:prstGeom prst="line">
                  <a:avLst/>
                </a:prstGeom>
                <a:ln>
                  <a:headEnd type="triangl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6442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4429125" y="1357298"/>
                  <a:ext cx="2717603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Б) Бум, или классический</a:t>
                  </a:r>
                </a:p>
              </p:txBody>
            </p:sp>
            <p:sp>
              <p:nvSpPr>
                <p:cNvPr id="16443" name="TextBox 10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3751879" y="2226729"/>
                  <a:ext cx="978666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Продажи</a:t>
                  </a:r>
                </a:p>
              </p:txBody>
            </p:sp>
            <p:sp>
              <p:nvSpPr>
                <p:cNvPr id="16444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5143504" y="3214686"/>
                  <a:ext cx="739305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Время</a:t>
                  </a:r>
                </a:p>
              </p:txBody>
            </p:sp>
          </p:grpSp>
        </p:grpSp>
        <p:grpSp>
          <p:nvGrpSpPr>
            <p:cNvPr id="16390" name="Группа 19"/>
            <p:cNvGrpSpPr>
              <a:grpSpLocks/>
            </p:cNvGrpSpPr>
            <p:nvPr/>
          </p:nvGrpSpPr>
          <p:grpSpPr bwMode="auto">
            <a:xfrm>
              <a:off x="71406" y="357166"/>
              <a:ext cx="2786081" cy="2195942"/>
              <a:chOff x="857225" y="1804562"/>
              <a:chExt cx="2786081" cy="2195942"/>
            </a:xfrm>
          </p:grpSpPr>
          <p:pic>
            <p:nvPicPr>
              <p:cNvPr id="16431" name="Рисунок 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889" t="12418" r="67133" b="63831"/>
              <a:stretch>
                <a:fillRect/>
              </a:stretch>
            </p:blipFill>
            <p:spPr bwMode="auto">
              <a:xfrm>
                <a:off x="1214414" y="2357430"/>
                <a:ext cx="2000264" cy="1143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6432" name="Группа 13"/>
              <p:cNvGrpSpPr>
                <a:grpSpLocks/>
              </p:cNvGrpSpPr>
              <p:nvPr/>
            </p:nvGrpSpPr>
            <p:grpSpPr bwMode="auto">
              <a:xfrm>
                <a:off x="857225" y="1804562"/>
                <a:ext cx="2786081" cy="2195942"/>
                <a:chOff x="4071935" y="1357298"/>
                <a:chExt cx="2786081" cy="2195942"/>
              </a:xfrm>
            </p:grpSpPr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 rot="5400000">
                  <a:off x="3644028" y="2428173"/>
                  <a:ext cx="1571781" cy="1588"/>
                </a:xfrm>
                <a:prstGeom prst="line">
                  <a:avLst/>
                </a:prstGeom>
                <a:ln>
                  <a:headEnd type="triangl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 rot="10800000">
                  <a:off x="4429125" y="3214857"/>
                  <a:ext cx="2428892" cy="1588"/>
                </a:xfrm>
                <a:prstGeom prst="line">
                  <a:avLst/>
                </a:prstGeom>
                <a:ln>
                  <a:headEnd type="triangl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6435" name="TextBox 52"/>
                <p:cNvSpPr txBox="1">
                  <a:spLocks noChangeArrowheads="1"/>
                </p:cNvSpPr>
                <p:nvPr/>
              </p:nvSpPr>
              <p:spPr bwMode="auto">
                <a:xfrm>
                  <a:off x="4714876" y="1357298"/>
                  <a:ext cx="1964833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А) Традиционный</a:t>
                  </a:r>
                </a:p>
              </p:txBody>
            </p:sp>
            <p:sp>
              <p:nvSpPr>
                <p:cNvPr id="16436" name="TextBox 17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3751879" y="2226729"/>
                  <a:ext cx="978666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Продажи</a:t>
                  </a:r>
                </a:p>
              </p:txBody>
            </p:sp>
            <p:sp>
              <p:nvSpPr>
                <p:cNvPr id="16437" name="TextBox 54"/>
                <p:cNvSpPr txBox="1">
                  <a:spLocks noChangeArrowheads="1"/>
                </p:cNvSpPr>
                <p:nvPr/>
              </p:nvSpPr>
              <p:spPr bwMode="auto">
                <a:xfrm>
                  <a:off x="5143504" y="3214686"/>
                  <a:ext cx="739305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Время</a:t>
                  </a:r>
                </a:p>
              </p:txBody>
            </p:sp>
          </p:grpSp>
        </p:grpSp>
        <p:grpSp>
          <p:nvGrpSpPr>
            <p:cNvPr id="16391" name="Группа 36"/>
            <p:cNvGrpSpPr>
              <a:grpSpLocks/>
            </p:cNvGrpSpPr>
            <p:nvPr/>
          </p:nvGrpSpPr>
          <p:grpSpPr bwMode="auto">
            <a:xfrm>
              <a:off x="5929322" y="357166"/>
              <a:ext cx="2786081" cy="2195942"/>
              <a:chOff x="5929322" y="357166"/>
              <a:chExt cx="2786081" cy="2195942"/>
            </a:xfrm>
          </p:grpSpPr>
          <p:pic>
            <p:nvPicPr>
              <p:cNvPr id="16424" name="Рисунок 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0857" t="10448" b="64178"/>
              <a:stretch>
                <a:fillRect/>
              </a:stretch>
            </p:blipFill>
            <p:spPr bwMode="auto">
              <a:xfrm>
                <a:off x="6286512" y="857232"/>
                <a:ext cx="2321177" cy="1214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6425" name="Группа 20"/>
              <p:cNvGrpSpPr>
                <a:grpSpLocks/>
              </p:cNvGrpSpPr>
              <p:nvPr/>
            </p:nvGrpSpPr>
            <p:grpSpPr bwMode="auto">
              <a:xfrm>
                <a:off x="5929322" y="357166"/>
                <a:ext cx="2786081" cy="2195942"/>
                <a:chOff x="4071935" y="1357298"/>
                <a:chExt cx="2786081" cy="2195942"/>
              </a:xfrm>
            </p:grpSpPr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5400000">
                  <a:off x="3644029" y="2428173"/>
                  <a:ext cx="1571781" cy="1588"/>
                </a:xfrm>
                <a:prstGeom prst="line">
                  <a:avLst/>
                </a:prstGeom>
                <a:ln>
                  <a:headEnd type="triangl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rot="10800000">
                  <a:off x="4429126" y="3214857"/>
                  <a:ext cx="2428892" cy="1588"/>
                </a:xfrm>
                <a:prstGeom prst="line">
                  <a:avLst/>
                </a:prstGeom>
                <a:ln>
                  <a:headEnd type="triangl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6428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4714876" y="1357298"/>
                  <a:ext cx="1496372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В) Увлечение</a:t>
                  </a:r>
                </a:p>
              </p:txBody>
            </p:sp>
            <p:sp>
              <p:nvSpPr>
                <p:cNvPr id="16429" name="TextBox 24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3751879" y="2226729"/>
                  <a:ext cx="978666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Продажи</a:t>
                  </a:r>
                </a:p>
              </p:txBody>
            </p:sp>
            <p:sp>
              <p:nvSpPr>
                <p:cNvPr id="16430" name="TextBox 47"/>
                <p:cNvSpPr txBox="1">
                  <a:spLocks noChangeArrowheads="1"/>
                </p:cNvSpPr>
                <p:nvPr/>
              </p:nvSpPr>
              <p:spPr bwMode="auto">
                <a:xfrm>
                  <a:off x="5143504" y="3214686"/>
                  <a:ext cx="739305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Время</a:t>
                  </a:r>
                </a:p>
              </p:txBody>
            </p:sp>
          </p:grpSp>
        </p:grpSp>
        <p:grpSp>
          <p:nvGrpSpPr>
            <p:cNvPr id="16392" name="Группа 37"/>
            <p:cNvGrpSpPr>
              <a:grpSpLocks/>
            </p:cNvGrpSpPr>
            <p:nvPr/>
          </p:nvGrpSpPr>
          <p:grpSpPr bwMode="auto">
            <a:xfrm>
              <a:off x="71406" y="2643182"/>
              <a:ext cx="2500331" cy="2195942"/>
              <a:chOff x="189594" y="2643182"/>
              <a:chExt cx="2500331" cy="2195942"/>
            </a:xfrm>
          </p:grpSpPr>
          <p:pic>
            <p:nvPicPr>
              <p:cNvPr id="16417" name="Рисунок 3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382" t="70149" r="73093" b="8955"/>
              <a:stretch>
                <a:fillRect/>
              </a:stretch>
            </p:blipFill>
            <p:spPr bwMode="auto">
              <a:xfrm>
                <a:off x="546752" y="3357562"/>
                <a:ext cx="1714512" cy="1000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6418" name="Группа 28"/>
              <p:cNvGrpSpPr>
                <a:grpSpLocks/>
              </p:cNvGrpSpPr>
              <p:nvPr/>
            </p:nvGrpSpPr>
            <p:grpSpPr bwMode="auto">
              <a:xfrm>
                <a:off x="189594" y="2643182"/>
                <a:ext cx="2500331" cy="2195942"/>
                <a:chOff x="4071935" y="1357298"/>
                <a:chExt cx="2500331" cy="2195942"/>
              </a:xfrm>
            </p:grpSpPr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 rot="5400000">
                  <a:off x="3644028" y="2428384"/>
                  <a:ext cx="1571781" cy="1588"/>
                </a:xfrm>
                <a:prstGeom prst="line">
                  <a:avLst/>
                </a:prstGeom>
                <a:ln>
                  <a:headEnd type="triangl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 rot="10800000">
                  <a:off x="4429125" y="3215068"/>
                  <a:ext cx="2143140" cy="1588"/>
                </a:xfrm>
                <a:prstGeom prst="line">
                  <a:avLst/>
                </a:prstGeom>
                <a:ln>
                  <a:headEnd type="triangl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6421" name="TextBox 31"/>
                <p:cNvSpPr txBox="1">
                  <a:spLocks noChangeArrowheads="1"/>
                </p:cNvSpPr>
                <p:nvPr/>
              </p:nvSpPr>
              <p:spPr bwMode="auto">
                <a:xfrm>
                  <a:off x="4332998" y="1357298"/>
                  <a:ext cx="2012410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ru-RU" altLang="ru-RU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Г) Продолжительное</a:t>
                  </a:r>
                </a:p>
                <a:p>
                  <a:pPr algn="ctr" eaLnBrk="1" hangingPunct="1"/>
                  <a:r>
                    <a:rPr lang="ru-RU" altLang="ru-RU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увлечение</a:t>
                  </a:r>
                </a:p>
              </p:txBody>
            </p:sp>
            <p:sp>
              <p:nvSpPr>
                <p:cNvPr id="16422" name="TextBox 39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3751879" y="2226729"/>
                  <a:ext cx="978666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Продажи</a:t>
                  </a:r>
                </a:p>
              </p:txBody>
            </p:sp>
            <p:sp>
              <p:nvSpPr>
                <p:cNvPr id="16423" name="TextBox 40"/>
                <p:cNvSpPr txBox="1">
                  <a:spLocks noChangeArrowheads="1"/>
                </p:cNvSpPr>
                <p:nvPr/>
              </p:nvSpPr>
              <p:spPr bwMode="auto">
                <a:xfrm>
                  <a:off x="5143504" y="3214686"/>
                  <a:ext cx="739305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Время</a:t>
                  </a:r>
                </a:p>
              </p:txBody>
            </p:sp>
          </p:grpSp>
        </p:grpSp>
        <p:grpSp>
          <p:nvGrpSpPr>
            <p:cNvPr id="16393" name="Группа 53"/>
            <p:cNvGrpSpPr>
              <a:grpSpLocks/>
            </p:cNvGrpSpPr>
            <p:nvPr/>
          </p:nvGrpSpPr>
          <p:grpSpPr bwMode="auto">
            <a:xfrm>
              <a:off x="2428861" y="2643182"/>
              <a:ext cx="2286015" cy="2195942"/>
              <a:chOff x="2643174" y="2643182"/>
              <a:chExt cx="2286015" cy="2195942"/>
            </a:xfrm>
          </p:grpSpPr>
          <p:pic>
            <p:nvPicPr>
              <p:cNvPr id="16410" name="Рисунок 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392" t="68657" r="49773" b="10448"/>
              <a:stretch>
                <a:fillRect/>
              </a:stretch>
            </p:blipFill>
            <p:spPr bwMode="auto">
              <a:xfrm>
                <a:off x="3000364" y="3286124"/>
                <a:ext cx="1500198" cy="1000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6411" name="Группа 40"/>
              <p:cNvGrpSpPr>
                <a:grpSpLocks/>
              </p:cNvGrpSpPr>
              <p:nvPr/>
            </p:nvGrpSpPr>
            <p:grpSpPr bwMode="auto">
              <a:xfrm>
                <a:off x="2643174" y="2643182"/>
                <a:ext cx="2286015" cy="2195942"/>
                <a:chOff x="4071935" y="1357298"/>
                <a:chExt cx="2286015" cy="2195942"/>
              </a:xfrm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 rot="5400000">
                  <a:off x="3644027" y="2428384"/>
                  <a:ext cx="1571781" cy="1587"/>
                </a:xfrm>
                <a:prstGeom prst="line">
                  <a:avLst/>
                </a:prstGeom>
                <a:ln>
                  <a:headEnd type="triangl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 rot="10800000">
                  <a:off x="4429124" y="3215068"/>
                  <a:ext cx="1928826" cy="1588"/>
                </a:xfrm>
                <a:prstGeom prst="line">
                  <a:avLst/>
                </a:prstGeom>
                <a:ln>
                  <a:headEnd type="triangl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6414" name="TextBox 31"/>
                <p:cNvSpPr txBox="1">
                  <a:spLocks noChangeArrowheads="1"/>
                </p:cNvSpPr>
                <p:nvPr/>
              </p:nvSpPr>
              <p:spPr bwMode="auto">
                <a:xfrm>
                  <a:off x="4714876" y="1357298"/>
                  <a:ext cx="1565750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ru-RU" altLang="ru-RU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Д) Сезонность, </a:t>
                  </a:r>
                </a:p>
                <a:p>
                  <a:pPr algn="ctr" eaLnBrk="1" hangingPunct="1"/>
                  <a:r>
                    <a:rPr lang="ru-RU" altLang="ru-RU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или мода</a:t>
                  </a:r>
                </a:p>
              </p:txBody>
            </p:sp>
            <p:sp>
              <p:nvSpPr>
                <p:cNvPr id="16415" name="TextBox 32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3751879" y="2226729"/>
                  <a:ext cx="978666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Продажи</a:t>
                  </a:r>
                </a:p>
              </p:txBody>
            </p:sp>
            <p:sp>
              <p:nvSpPr>
                <p:cNvPr id="16416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5143504" y="3214686"/>
                  <a:ext cx="739305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Время</a:t>
                  </a:r>
                </a:p>
              </p:txBody>
            </p:sp>
          </p:grpSp>
        </p:grpSp>
        <p:grpSp>
          <p:nvGrpSpPr>
            <p:cNvPr id="16394" name="Группа 67"/>
            <p:cNvGrpSpPr>
              <a:grpSpLocks/>
            </p:cNvGrpSpPr>
            <p:nvPr/>
          </p:nvGrpSpPr>
          <p:grpSpPr bwMode="auto">
            <a:xfrm>
              <a:off x="4571999" y="2643182"/>
              <a:ext cx="2143141" cy="2195942"/>
              <a:chOff x="4429123" y="2643182"/>
              <a:chExt cx="2143141" cy="2195942"/>
            </a:xfrm>
          </p:grpSpPr>
          <p:pic>
            <p:nvPicPr>
              <p:cNvPr id="16403" name="Рисунок 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8299" t="68657" r="21071" b="7463"/>
              <a:stretch>
                <a:fillRect/>
              </a:stretch>
            </p:blipFill>
            <p:spPr bwMode="auto">
              <a:xfrm>
                <a:off x="4786314" y="3214686"/>
                <a:ext cx="1643074" cy="11430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6404" name="Группа 47"/>
              <p:cNvGrpSpPr>
                <a:grpSpLocks/>
              </p:cNvGrpSpPr>
              <p:nvPr/>
            </p:nvGrpSpPr>
            <p:grpSpPr bwMode="auto">
              <a:xfrm>
                <a:off x="4429123" y="2643182"/>
                <a:ext cx="2143141" cy="2195942"/>
                <a:chOff x="4071935" y="1357298"/>
                <a:chExt cx="2143141" cy="2195942"/>
              </a:xfrm>
            </p:grpSpPr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 rot="5400000">
                  <a:off x="3644029" y="2428384"/>
                  <a:ext cx="1571781" cy="1587"/>
                </a:xfrm>
                <a:prstGeom prst="line">
                  <a:avLst/>
                </a:prstGeom>
                <a:ln>
                  <a:headEnd type="triangl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 rot="10800000">
                  <a:off x="4429127" y="3215068"/>
                  <a:ext cx="1785949" cy="1588"/>
                </a:xfrm>
                <a:prstGeom prst="line">
                  <a:avLst/>
                </a:prstGeom>
                <a:ln>
                  <a:headEnd type="triangl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6407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4394449" y="1357298"/>
                  <a:ext cx="1820627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r>
                    <a:rPr lang="ru-RU" altLang="ru-RU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Е) Возобновление,</a:t>
                  </a:r>
                </a:p>
                <a:p>
                  <a:pPr algn="ctr" eaLnBrk="1" hangingPunct="1"/>
                  <a:r>
                    <a:rPr lang="ru-RU" altLang="ru-RU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или ностальгия</a:t>
                  </a:r>
                </a:p>
              </p:txBody>
            </p:sp>
            <p:sp>
              <p:nvSpPr>
                <p:cNvPr id="16408" name="TextBox 25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3751879" y="2226729"/>
                  <a:ext cx="978666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Продажи</a:t>
                  </a:r>
                </a:p>
              </p:txBody>
            </p:sp>
            <p:sp>
              <p:nvSpPr>
                <p:cNvPr id="16409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5143504" y="3214686"/>
                  <a:ext cx="739305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Время</a:t>
                  </a:r>
                </a:p>
              </p:txBody>
            </p:sp>
          </p:grpSp>
        </p:grpSp>
        <p:grpSp>
          <p:nvGrpSpPr>
            <p:cNvPr id="16395" name="Группа 68"/>
            <p:cNvGrpSpPr>
              <a:grpSpLocks/>
            </p:cNvGrpSpPr>
            <p:nvPr/>
          </p:nvGrpSpPr>
          <p:grpSpPr bwMode="auto">
            <a:xfrm>
              <a:off x="6715140" y="2714620"/>
              <a:ext cx="2000265" cy="2065208"/>
              <a:chOff x="6715140" y="2714620"/>
              <a:chExt cx="2000265" cy="2065208"/>
            </a:xfrm>
          </p:grpSpPr>
          <p:pic>
            <p:nvPicPr>
              <p:cNvPr id="16396" name="Рисунок 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5208" t="67165" r="441" b="7463"/>
              <a:stretch>
                <a:fillRect/>
              </a:stretch>
            </p:blipFill>
            <p:spPr bwMode="auto">
              <a:xfrm>
                <a:off x="7072330" y="2928934"/>
                <a:ext cx="1143008" cy="1214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6397" name="Группа 56"/>
              <p:cNvGrpSpPr>
                <a:grpSpLocks/>
              </p:cNvGrpSpPr>
              <p:nvPr/>
            </p:nvGrpSpPr>
            <p:grpSpPr bwMode="auto">
              <a:xfrm>
                <a:off x="6715140" y="2714620"/>
                <a:ext cx="2000265" cy="2065208"/>
                <a:chOff x="4071935" y="1488032"/>
                <a:chExt cx="2000265" cy="2065208"/>
              </a:xfrm>
            </p:grpSpPr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5400000">
                  <a:off x="3644029" y="2468628"/>
                  <a:ext cx="1571781" cy="1587"/>
                </a:xfrm>
                <a:prstGeom prst="line">
                  <a:avLst/>
                </a:prstGeom>
                <a:ln>
                  <a:headEnd type="triangl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rot="10800000">
                  <a:off x="4429127" y="3253725"/>
                  <a:ext cx="1643073" cy="1587"/>
                </a:xfrm>
                <a:prstGeom prst="line">
                  <a:avLst/>
                </a:prstGeom>
                <a:ln>
                  <a:headEnd type="triangle" w="med" len="med"/>
                  <a:tailEnd type="non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6400" name="TextBox 17"/>
                <p:cNvSpPr txBox="1">
                  <a:spLocks noChangeArrowheads="1"/>
                </p:cNvSpPr>
                <p:nvPr/>
              </p:nvSpPr>
              <p:spPr bwMode="auto">
                <a:xfrm>
                  <a:off x="4610484" y="1488032"/>
                  <a:ext cx="1249701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Ж) Провал</a:t>
                  </a:r>
                </a:p>
              </p:txBody>
            </p:sp>
            <p:sp>
              <p:nvSpPr>
                <p:cNvPr id="16401" name="TextBox 1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3751879" y="2226729"/>
                  <a:ext cx="978666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Продажи</a:t>
                  </a:r>
                </a:p>
              </p:txBody>
            </p:sp>
            <p:sp>
              <p:nvSpPr>
                <p:cNvPr id="16402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5143504" y="3214686"/>
                  <a:ext cx="739305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ru-RU" altLang="ru-RU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Время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163</TotalTime>
  <Words>816</Words>
  <Application>Microsoft Office PowerPoint</Application>
  <PresentationFormat>Экран (4:3)</PresentationFormat>
  <Paragraphs>212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Century Schoolbook</vt:lpstr>
      <vt:lpstr>Wingdings</vt:lpstr>
      <vt:lpstr>Wingdings 2</vt:lpstr>
      <vt:lpstr>Calibri</vt:lpstr>
      <vt:lpstr>Times New Roman</vt:lpstr>
      <vt:lpstr>Эркер</vt:lpstr>
      <vt:lpstr>ТОВАРНАЯ ПОЛИТИКА В КОМПЛЕКСЕ МАРКЕТИНГА</vt:lpstr>
      <vt:lpstr>Презентация PowerPoint</vt:lpstr>
      <vt:lpstr>Презентация PowerPoint</vt:lpstr>
      <vt:lpstr>З уровня товара</vt:lpstr>
      <vt:lpstr>КЛАССИФИКАЦИЯ ТОВАРА</vt:lpstr>
      <vt:lpstr>ЖИЗНЕННЫЙ ЦИКЛ ТОВАРА</vt:lpstr>
      <vt:lpstr>ЭЛЕМЕНТЫ МАРКЕТИНГА НА РАЗЛИЧНЫХ ЭТАПАХ ЖИЗНЕННОГО ЦИКЛА ТОВАРА</vt:lpstr>
      <vt:lpstr>ЭЛЕМЕНТЫ МАРКЕТИНГА НА РАЗЛИЧНЫХ ЭТАПАХ ЖИЗНЕННОГО ЦИКЛА ТОВАРА</vt:lpstr>
      <vt:lpstr>СУЩЕСТВУЮЩИЕ ВИДЫ ЖЦТ</vt:lpstr>
      <vt:lpstr>СТРАТЕГИЯ РАЗРАБОТКИ «ТОВАРА-НОВИНКИ»</vt:lpstr>
      <vt:lpstr>ЭТАПЫ РАЗРАБОТКИ ТОВАРА-НОВИНКИ</vt:lpstr>
      <vt:lpstr>УПАКОВКА В ТОВАРНОЙ ПОЛИТИКЕ</vt:lpstr>
      <vt:lpstr>Сервисное обслуживание в товарной политике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 маркетинга</dc:title>
  <dc:creator>Anny</dc:creator>
  <cp:lastModifiedBy>Владимир Headless</cp:lastModifiedBy>
  <cp:revision>42</cp:revision>
  <dcterms:created xsi:type="dcterms:W3CDTF">2010-08-29T15:10:41Z</dcterms:created>
  <dcterms:modified xsi:type="dcterms:W3CDTF">2021-11-11T10:02:29Z</dcterms:modified>
</cp:coreProperties>
</file>