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3" r:id="rId26"/>
    <p:sldId id="284" r:id="rId27"/>
    <p:sldId id="288" r:id="rId28"/>
    <p:sldId id="282" r:id="rId29"/>
    <p:sldId id="290" r:id="rId30"/>
    <p:sldId id="291" r:id="rId31"/>
    <p:sldId id="292" r:id="rId32"/>
    <p:sldId id="293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054A9-92CA-45B1-AB82-4F370E8BD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29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B9957-1A05-4B29-A5A5-49AEA395D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6BC72-0F9F-4CB0-A893-D28240D0A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81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82A16-2917-4E3C-A8FA-D83BD81453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4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BD4FE-F778-4806-BA65-4D940A046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86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2C456-0608-41CB-9058-C7640AAAF8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58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B49E3-B2BF-45BC-8A84-4BAEF98A4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6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879DF-A0A6-4DE8-8FD7-CC49E5FB24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5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E48D2-3DF1-4B31-BFA6-9F263A040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9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7DB71-1AFF-4718-895D-027093148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29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DA608-29C1-435D-ACF6-4B0754E30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50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B1DB6-3A8C-4723-AC3D-DB7EF8071D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лиза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338455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356100" y="1773238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364038" y="2139950"/>
            <a:ext cx="4248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FFFFFF"/>
                </a:solidFill>
              </a:rPr>
              <a:t>Рисунок	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284663" y="1936750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0"/>
            <a:ext cx="8229600" cy="652463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каркасного проволочного куба.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55356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504031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0825" y="2133600"/>
            <a:ext cx="8674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ru-RU" altLang="ru-RU"/>
              <a:t>    Каркасный проволочный куб, который придется рисовать, — это прозрачная модель, на которой можно видеть строение куба. В модели показаны ребра куба, то есть линии, по которым соединяются в пространстве все шесть квадратов одного размера, составляющих куб. Один из этих квадратов служит основанием стоящего куба.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903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  Перед рисунком куба необходимо нарисовать квадрат с разных положений и</a:t>
            </a:r>
          </a:p>
          <a:p>
            <a:pPr eaLnBrk="1" hangingPunct="1"/>
            <a:r>
              <a:rPr lang="ru-RU" altLang="ru-RU"/>
              <a:t>на разной высоте к уровню глаз.  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50825" y="5203825"/>
            <a:ext cx="8893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Закон перспективного сокращения касается только параллельных линий, лежащих на горизонтальных плоскостях ниже и выше горизонта (например, пол и потолок комнаты).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Что касается вертикально идущих линий то к ним в рисунке закон перспективного сокращения не применяется.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7415" grpId="0"/>
      <p:bldP spid="17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79692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этажерки.</a:t>
            </a:r>
          </a:p>
        </p:txBody>
      </p:sp>
      <p:pic>
        <p:nvPicPr>
          <p:cNvPr id="18436" name="Picture 4" descr="лиза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41550"/>
            <a:ext cx="44545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3182938"/>
            <a:ext cx="37449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ru-RU" altLang="ru-RU"/>
              <a:t>   Рисунок вертикально стоящей «каркасной этажерки» проводится на основе построения кубов, лежащих на различных (параллельных горизонту) плоскостях, что вызывает необходимость неоднократного повторения перспективно положенных квадратов.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11188" y="1400175"/>
            <a:ext cx="1160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80975" y="692150"/>
            <a:ext cx="89630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Целью этого задания является повторение основных простейших правил перспективного построения формы на основе практического их применения. Вместе с тем в процессе работы над рисунком приобретаются и некоторые новые знания и практические навыки в учебном рисовании.</a:t>
            </a:r>
          </a:p>
          <a:p>
            <a:pPr>
              <a:buFontTx/>
              <a:buChar char="•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79692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гипсового куба.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5425" y="2349500"/>
            <a:ext cx="5067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До сих пор мы делали линейные рисунки и изучали конструктивную форму предметов. Теперь перейдем к изображению поверхности предметов с помощью светотени.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50825" y="4149725"/>
            <a:ext cx="49688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Для успеха дела нужно предварительно вспомнить и уточнить один технический вопрос. Как с помощью карандаша добиться на бумаге передачи разной светлоты поверхности? Ясно, что самым светлым местом будет чистая бумага, самым темным — поверхность, закрытая сплошным слоем карандаша.</a:t>
            </a:r>
          </a:p>
        </p:txBody>
      </p:sp>
      <p:pic>
        <p:nvPicPr>
          <p:cNvPr id="19470" name="Picture 14" descr="лиза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908050"/>
            <a:ext cx="357822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0825" y="908050"/>
            <a:ext cx="4752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Важно соблюдать правила построения</a:t>
            </a:r>
          </a:p>
          <a:p>
            <a:pPr eaLnBrk="1" hangingPunct="1"/>
            <a:r>
              <a:rPr lang="ru-RU" altLang="ru-RU"/>
              <a:t>и последовательность работы над рисунком.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6" grpId="0"/>
      <p:bldP spid="194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88913"/>
            <a:ext cx="554513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06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Внимательно изучая силу света и тени на поверхности куба, мы заметим, что отличаются друг от друга не только цельные грани. Каждая грань также освещена неравномерно: у одного края сильнее, у другого — слабее. Особенно это видно на теневой грани. Грань заметно темнее там, где она граничит со светлой гранью, а по мере удаления от светлой грани — светлеет. Это происходит оттого, что на теневую грань попадает отраженный свет от освещенной поверхности стола, и естественно, что этого отраженного света больше на том месте грани, которое ближе к освещенной поверхности стола. Подобный отраженный свет, как известно, называется рефлексом. Таким образом,   мы   определили   характер   освещения   куба.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Мы видим на нем свет, тень (собственную), рефлекс и падающую тень. Все это и надо тщательно проработать тоном, постепенно усиливая более темные места. В процессе работы все время нужно проверять не только силу тона, но и правильность построения рисунка.</a:t>
            </a:r>
          </a:p>
        </p:txBody>
      </p:sp>
      <p:pic>
        <p:nvPicPr>
          <p:cNvPr id="20489" name="Picture 9" descr="лиза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333375"/>
            <a:ext cx="264953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34925"/>
            <a:ext cx="8229600" cy="725488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Светотень в рисунке.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4330700" cy="5183187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Светотень </a:t>
            </a:r>
            <a:r>
              <a:rPr lang="ru-RU" altLang="ru-RU" sz="2000" smtClean="0"/>
              <a:t>— это градации светлого и тёмного, соотношения света и тени на форме. Светотень показывает степень освещённости поверхности предмета. Светотень помогает выявить форму и объём предметов.</a:t>
            </a:r>
          </a:p>
          <a:p>
            <a:pPr eaLnBrk="1" hangingPunct="1"/>
            <a:r>
              <a:rPr lang="ru-RU" altLang="ru-RU" sz="2000" smtClean="0"/>
              <a:t>Образование светотени на предмете зависит от положения этого предмета по отношению к источнику света и от его силы.</a:t>
            </a:r>
          </a:p>
          <a:p>
            <a:pPr eaLnBrk="1" hangingPunct="1"/>
            <a:r>
              <a:rPr lang="ru-RU" altLang="ru-RU" sz="2000" smtClean="0"/>
              <a:t>Светотень составляют градации: свет, тень, полутень, рефлекс, блик, падающая тень.</a:t>
            </a:r>
          </a:p>
        </p:txBody>
      </p:sp>
      <p:pic>
        <p:nvPicPr>
          <p:cNvPr id="23556" name="Picture 4" descr="Изображение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640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Изображение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78425"/>
            <a:ext cx="42481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5488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Построение цилиндра.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769938"/>
            <a:ext cx="6372225" cy="3090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Работая над рисунком цилиндра, учащиеся наряду с повторением и применением уже знакомых им правил наглядной перспективы получают также и новые знания, связанные с перспективным построением окружности.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Необходимость перспективного построения окружностей и цилиндра встречается очень часто, особенно в учебных рисунках с геометрических тел и бытовых предметов, у которых центральная ось служит одновременно и осью вращения. Кроме того, цилиндр входит как составная часть других более сложных форм, встречающихся в природе.</a:t>
            </a:r>
          </a:p>
        </p:txBody>
      </p:sp>
      <p:pic>
        <p:nvPicPr>
          <p:cNvPr id="26628" name="Picture 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22091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881313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3167063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25"/>
            <a:ext cx="8229600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цилиндра.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5616575" cy="2968625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Распределение света на цилиндре сложнее, чем на кубе. Здесь мы видим, как на округлой боковой поверхности освещенность постепенно сокращается, переходит в полутень, затем превращается в тень, а потом начинает чуть светлеть и переходить в рефлекс. Вот эту постепенность изменения светотени на поверхности цилиндра нужно изобразить так, что­бы цилиндр не казался помятым или сплющен­ным </a:t>
            </a:r>
          </a:p>
        </p:txBody>
      </p:sp>
      <p:pic>
        <p:nvPicPr>
          <p:cNvPr id="24580" name="Picture 4" descr="лиза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9813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0825" y="5753100"/>
            <a:ext cx="7561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Рисуя гипсы, не надо отрываться от жизни, а напротив, все время стремиться к тому, чтобы усвоен­ные знания, и навыки применять к главной цели — к изображению реальной действительности. </a:t>
            </a:r>
          </a:p>
        </p:txBody>
      </p:sp>
      <p:pic>
        <p:nvPicPr>
          <p:cNvPr id="24583" name="Picture 7" descr="Изображение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734050"/>
            <a:ext cx="7953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Изображение 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660775"/>
            <a:ext cx="19748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Изображение 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21605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45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39688"/>
            <a:ext cx="8229600" cy="79692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шара.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5554663" cy="3052763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Еще сложнее сделать тональный рисунок шара.</a:t>
            </a:r>
            <a:r>
              <a:rPr lang="ru-RU" altLang="ru-RU" sz="1800" i="1" smtClean="0"/>
              <a:t> </a:t>
            </a:r>
            <a:r>
              <a:rPr lang="ru-RU" altLang="ru-RU" sz="1800" smtClean="0"/>
              <a:t>Постепенность изменения освещенности в шаре проходит те же стадии, как и в цилиндре, то есть свет, полутень, тень, рефлекс и падающую тень. Но форма распределения светотени иная. В цилиндре изменение идет по прямой, в шаре — по кругу. При этом от самого светлого места на шаре потемнение распространяется по все увеличивающимся кругам.</a:t>
            </a:r>
          </a:p>
          <a:p>
            <a:pPr eaLnBrk="1" hangingPunct="1"/>
            <a:endParaRPr lang="ru-RU" altLang="ru-RU" sz="180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4652963"/>
            <a:ext cx="53387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   В рисунке шара труднее, чем в цилиндре,                добиться изображения действительно      шарообразной поверхности без ненужных вмятин и выпуклостей. Но этого нужно добиться. </a:t>
            </a:r>
          </a:p>
        </p:txBody>
      </p:sp>
      <p:pic>
        <p:nvPicPr>
          <p:cNvPr id="25607" name="Picture 7" descr="лиза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96975"/>
            <a:ext cx="276701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Геометрические тела </a:t>
            </a:r>
            <a:r>
              <a:rPr lang="en-US" altLang="ru-RU" sz="2800" smtClean="0"/>
              <a:t>–</a:t>
            </a:r>
            <a:r>
              <a:rPr lang="ru-RU" altLang="ru-RU" sz="2800" smtClean="0"/>
              <a:t> пирамида и конус.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9938"/>
            <a:ext cx="3106738" cy="2354262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Очень важно ознакомить учащихся с перспективным построением других геометрических тел на основе уже полученных знаний.</a:t>
            </a:r>
          </a:p>
        </p:txBody>
      </p:sp>
      <p:pic>
        <p:nvPicPr>
          <p:cNvPr id="27652" name="Picture 4" descr="лиза 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621088"/>
            <a:ext cx="4419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лиза 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55663"/>
            <a:ext cx="46799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лиза 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40238"/>
            <a:ext cx="37433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65125" y="3211513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Пирамида.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389813" y="3571875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Конус.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5" grpId="0"/>
      <p:bldP spid="27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9688"/>
            <a:ext cx="8229600" cy="796925"/>
          </a:xfrm>
        </p:spPr>
        <p:txBody>
          <a:bodyPr/>
          <a:lstStyle/>
          <a:p>
            <a:pPr algn="l" eaLnBrk="1" hangingPunct="1"/>
            <a:r>
              <a:rPr lang="ru-RU" altLang="ru-RU" sz="3200" smtClean="0"/>
              <a:t>Рисунок натюрморта.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722313"/>
            <a:ext cx="5832476" cy="3427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До сих пор мы рисовали отдельные предметы различной формы, разбирали их конструктивное строение, положение в пространстве, освещение. Перейдем теперь к изображению нескольких предметов на одном рисунке. Задача усложняется тем, что кроме конструкции и пластики отдельных предметов необходимо еще решать вопрос о расположении предметов по отношению друг к другу и в пространстве.</a:t>
            </a:r>
          </a:p>
          <a:p>
            <a:pPr eaLnBrk="1" hangingPunct="1">
              <a:lnSpc>
                <a:spcPct val="90000"/>
              </a:lnSpc>
            </a:pPr>
            <a:endParaRPr lang="ru-RU" altLang="ru-RU" sz="16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 Нужно научиться видеть всю группу предметов в целом, определять общее строение, правильно находить отношение размеров одних предметов к другим и ко всей группе.</a:t>
            </a:r>
            <a:br>
              <a:rPr lang="ru-RU" altLang="ru-RU" sz="1600" smtClean="0"/>
            </a:br>
            <a:endParaRPr lang="ru-RU" altLang="ru-RU" sz="1600" smtClean="0"/>
          </a:p>
        </p:txBody>
      </p:sp>
      <p:pic>
        <p:nvPicPr>
          <p:cNvPr id="28676" name="Picture 4" descr="лиза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03700"/>
            <a:ext cx="25923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лиза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03700"/>
            <a:ext cx="28082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лиза 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57188"/>
            <a:ext cx="283368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867400" y="5153025"/>
            <a:ext cx="30972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600"/>
              <a:t>Нужно учитывать глубину пространства: и свет, и тень на поверхностях, расположенных ближе к нам, будут, как правило, более четкими.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лиза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8128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ли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741737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лиза 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36613"/>
            <a:ext cx="262096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лиза 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6542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42875" y="5373688"/>
            <a:ext cx="9001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Сколько чувств и мыслей может вызвать простой карандашный рисунок, если он сделан мастером! Какая легкость, воздушность линий, простота и ясность выражения характера чувствуются в рисунках А.Дюрера, К. П. Брюллова, В. А. Серова, В. И. Сурикова, И. В. Шишкина, И. Е. Репина, Ф. А. Васильева. </a:t>
            </a:r>
          </a:p>
        </p:txBody>
      </p:sp>
      <p:pic>
        <p:nvPicPr>
          <p:cNvPr id="5129" name="Picture 9" descr="лиза 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25130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лиза 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2363787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лиза 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2344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лиза 0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07168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лиза 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697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4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4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40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400" decel="100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4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-26988"/>
            <a:ext cx="8229600" cy="796926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Компоновка натюрморта.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952500"/>
            <a:ext cx="4762500" cy="1684338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При изображении отдельных предметов, натюрмортов правильность композиции определяется расположением предметов на листе бумаги.</a:t>
            </a:r>
          </a:p>
        </p:txBody>
      </p:sp>
      <p:pic>
        <p:nvPicPr>
          <p:cNvPr id="29700" name="Picture 4" descr="лиза 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365625"/>
            <a:ext cx="48244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8227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Изображение 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3488"/>
            <a:ext cx="31781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859338" y="6164263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Какой из трёх вариантов правильный </a:t>
            </a:r>
            <a:r>
              <a:rPr lang="en-US" altLang="ru-RU" sz="1400"/>
              <a:t>?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25488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Последовательность работы над рисунком.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928100" cy="1001712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Учебный рисунок делится на этапы в соответствии с основными правилами работы над рисунком: «От общего к частному и от частного к общему, с последующим анализом того и другого» 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1543050"/>
            <a:ext cx="8578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rgbClr val="FFFF66"/>
                </a:solidFill>
              </a:rPr>
              <a:t>Первый этап</a:t>
            </a:r>
            <a:r>
              <a:rPr lang="ru-RU" altLang="ru-RU"/>
              <a:t>, о котором мы уже упоминали, — это компоновка, то есть размещение будущего рисунка на листе. Умение целостно смотреть на натуру облегчает решение задачи компоновки.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9750" y="2470150"/>
            <a:ext cx="84280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rgbClr val="FFFF66"/>
                </a:solidFill>
              </a:rPr>
              <a:t>Второй этап</a:t>
            </a:r>
            <a:r>
              <a:rPr lang="ru-RU" altLang="ru-RU"/>
              <a:t> (построение формы) также предполагает определенный порядок работы: от большего к меньшему, от целого к деталям.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8313" y="3144838"/>
            <a:ext cx="84963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rgbClr val="FFFF66"/>
                </a:solidFill>
              </a:rPr>
              <a:t>Третий этап</a:t>
            </a:r>
            <a:r>
              <a:rPr lang="ru-RU" altLang="ru-RU"/>
              <a:t> (выявление формы) требует полного тонального разбора натуры. Понимание того, что тон в натуре есть степень освещенности разных поверхностей формы, помогает в решении этой задачи. Тон прокладывают постепенно, начиная с самых темных мест.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68313" y="4384675"/>
            <a:ext cx="8640762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  <a:r>
              <a:rPr lang="ru-RU" altLang="ru-RU" sz="2000">
                <a:solidFill>
                  <a:srgbClr val="FFFF66"/>
                </a:solidFill>
              </a:rPr>
              <a:t>Четвертый этап</a:t>
            </a:r>
            <a:r>
              <a:rPr lang="ru-RU" altLang="ru-RU"/>
              <a:t> работы (обобщение) — завершение рисунка. Работа на этом этапе основана на способности отделять главное от второстепенного. До сих пор работа шла от общего к частному, от определения общей массы натуры к выявлению деталей. Теперь стоит задача — собрать весь рисунок в одно целое, для чего необходимо второстепенное подчинить главному, то есть опять провести кое-какую работу над деталями, но уже в порядке их обобщения.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798" grpId="0"/>
      <p:bldP spid="33799" grpId="0"/>
      <p:bldP spid="33800" grpId="0"/>
      <p:bldP spid="338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413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smtClean="0"/>
              <a:t>Натюрморт из бытовых предметов близких по форме с геометрическими телами.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5838"/>
            <a:ext cx="4751388" cy="2620962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Постановка натюрмортов из бытовых предметов служит для проверки знаний, полученных  в работе над предыдущими заданиями, и одновременно ставит  новую задачу — передачу материальности предметов.</a:t>
            </a:r>
          </a:p>
        </p:txBody>
      </p:sp>
      <p:pic>
        <p:nvPicPr>
          <p:cNvPr id="30724" name="Picture 4" descr="лиза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5623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лиза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19413"/>
            <a:ext cx="388778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лиза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25850"/>
            <a:ext cx="35623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0128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smtClean="0"/>
              <a:t>Рисунок более сложных конструктивных и пластических форм.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981075"/>
            <a:ext cx="5338763" cy="226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Привыкнув вести работу по этапам мы должны понимать, что рисовать — это не просто копировать модель, что рисунок прежде всего требует внимательного </a:t>
            </a:r>
            <a:r>
              <a:rPr lang="ru-RU" altLang="ru-RU" sz="1800" b="1" smtClean="0"/>
              <a:t>и </a:t>
            </a:r>
            <a:r>
              <a:rPr lang="ru-RU" altLang="ru-RU" sz="1800" smtClean="0"/>
              <a:t>последовательного изучения натуры, её конструктивности, что каждый штрих, проведенный по бумаге, не может быть случайным, а должен быть заранее обдуман и решен.</a:t>
            </a:r>
          </a:p>
        </p:txBody>
      </p:sp>
      <p:pic>
        <p:nvPicPr>
          <p:cNvPr id="31748" name="Picture 4" descr="лиза 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6613"/>
            <a:ext cx="3035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лиза 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5963"/>
            <a:ext cx="49164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03888" y="6019800"/>
            <a:ext cx="2960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а – построение рисунка</a:t>
            </a:r>
          </a:p>
          <a:p>
            <a:pPr eaLnBrk="1" hangingPunct="1"/>
            <a:r>
              <a:rPr lang="ru-RU" altLang="ru-RU" sz="1400"/>
              <a:t>б – передача объёма светотенью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77787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гипсового орнамента.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692150"/>
            <a:ext cx="5360988" cy="3097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Чрезвычайно полезным является рисование гипсовых орнаментов. Сама пластическая форма гипсовых орнаментов заимствована от природы и несет на себе печать многообразия различных пластических элементов, их сочетаний, переходов одних форм в другие. Работа над рисунком гипсового орнамента развивает художественный вкус, вырабатывает тонкость восприятия тональных отношений и в то же время дисциплинирует художника.</a:t>
            </a:r>
          </a:p>
        </p:txBody>
      </p:sp>
      <p:pic>
        <p:nvPicPr>
          <p:cNvPr id="34820" name="Picture 4" descr="лиза 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9363"/>
            <a:ext cx="2312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лиза 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822700"/>
            <a:ext cx="22701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лиза 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30924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51500" y="5156200"/>
            <a:ext cx="34925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Античные вазы, гипсовые слепки, с которых мы рисуем, представляют собой ценный материал для изучения пропорций, для упражнения в лепке объёма светотенью, для развития художественного вкуса.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26988"/>
            <a:ext cx="8229600" cy="868363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Рисунок драпировок (рисунок складок).</a:t>
            </a:r>
          </a:p>
        </p:txBody>
      </p:sp>
      <p:pic>
        <p:nvPicPr>
          <p:cNvPr id="36868" name="Picture 4" descr="лиза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738"/>
            <a:ext cx="2668588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лиза 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6475"/>
            <a:ext cx="2478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лиза 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005263"/>
            <a:ext cx="194786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57200" y="811213"/>
            <a:ext cx="35385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Во все эпохи изображению драпировок и складок в живописи, скульптуре, графике придавалось большое значение. </a:t>
            </a:r>
          </a:p>
        </p:txBody>
      </p:sp>
      <p:pic>
        <p:nvPicPr>
          <p:cNvPr id="36872" name="Picture 8" descr="Изображение 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784225"/>
            <a:ext cx="233521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Изображение 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213100"/>
            <a:ext cx="21637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Законченность учебного рисунка.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785225" cy="1800225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В учебной программе задания по рисунку расположены по нарастающей степени сложности; соответственно повышаются из года в год и требования к качеству испол­нения рисунка. Поэтому педагогически правильным будет считать рисунок окончен­ным в том случае, если в нем решено основное содержание задания и если исполнение рисунка отвечает требованиям данного класса.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55963" y="5132388"/>
            <a:ext cx="5708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Прежде всего умение, заканчивая рисунок, выделить самое главное и подчинить ему второстепенное.             Критерием для суждения о законченности рисунка как для педагога, так и для ученика, должна быть целостность изображения.</a:t>
            </a:r>
          </a:p>
        </p:txBody>
      </p:sp>
      <p:pic>
        <p:nvPicPr>
          <p:cNvPr id="37894" name="Picture 6" descr="лиза 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66938"/>
            <a:ext cx="4032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Изображение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420938"/>
            <a:ext cx="285591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лиза 0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614613"/>
            <a:ext cx="28765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9388" y="4929188"/>
            <a:ext cx="8750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Не следует бросать работу, не доведя рисунок до полного завершения. Надо быть достаточно требовательным к себе и не отступать перед трудностями. Но следует предостеречь и от другой крайности. Можно, как говорят, «засушить» рисунок, «замучить» его. К стадии обобщения рисунка также относится и задача приведения его в состояние известной «свежести», необходимой воздушности в смысле передачи воздушной среды.</a:t>
            </a:r>
          </a:p>
        </p:txBody>
      </p:sp>
      <p:pic>
        <p:nvPicPr>
          <p:cNvPr id="41989" name="Picture 5" descr="лиза 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84150"/>
            <a:ext cx="35004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лиза 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73288"/>
            <a:ext cx="36718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лиза 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911350"/>
            <a:ext cx="332581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Изображение 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150"/>
            <a:ext cx="28241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88913"/>
            <a:ext cx="12239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26988"/>
            <a:ext cx="8229600" cy="796926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Наброски и зарисовки с натуры и по памяти.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6375" y="620713"/>
            <a:ext cx="8686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   Набросок (быстрый рисунок) преследует цель сделать обобщенное изображение, в котором находится только самое существенное, характерное для данной модели, поскольку время исполнения наброска может быть ограничено. Иногда оно исчисляется секундами, в течение которых видна модель (например, бегущий человек, мчащийся автомобиль и т. д.).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06375" y="2133600"/>
            <a:ext cx="875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Если время позволяет, то, работая по быстро сделанному наброску, уточняя детали с натуры или на память, можно перевести набросок в зарисовку. </a:t>
            </a:r>
          </a:p>
        </p:txBody>
      </p:sp>
      <p:pic>
        <p:nvPicPr>
          <p:cNvPr id="35848" name="Picture 8" descr="лиза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29384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лиза 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7263"/>
            <a:ext cx="22733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лиза 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13188"/>
            <a:ext cx="367188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358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ли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284538"/>
            <a:ext cx="272256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лиза 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573463"/>
            <a:ext cx="1393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лиза 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55588"/>
            <a:ext cx="25527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Изображение 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4050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835150" y="3997325"/>
            <a:ext cx="426243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58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Очень большое значение для учащихся имеют самостоятельные наброски, дающие возможность накапливать запас живых наблюдений.</a:t>
            </a:r>
          </a:p>
          <a:p>
            <a:pPr eaLnBrk="1" hangingPunct="1"/>
            <a:r>
              <a:rPr lang="ru-RU" altLang="ru-RU"/>
              <a:t>Иногда удачный набросок, сделанный мимоходом, становится отправным в решении сюжета композиции.</a:t>
            </a:r>
          </a:p>
        </p:txBody>
      </p:sp>
      <p:pic>
        <p:nvPicPr>
          <p:cNvPr id="45069" name="Picture 13" descr="Изображение 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60350"/>
            <a:ext cx="27130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Оглавление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89138"/>
            <a:ext cx="6202363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66"/>
                </a:solidFill>
              </a:rPr>
              <a:t>Рисунок натюрморта.</a:t>
            </a:r>
          </a:p>
          <a:p>
            <a:pPr eaLnBrk="1" hangingPunct="1"/>
            <a:r>
              <a:rPr lang="ru-RU" altLang="ru-RU" smtClean="0">
                <a:solidFill>
                  <a:srgbClr val="FFFF66"/>
                </a:solidFill>
              </a:rPr>
              <a:t>Перспектива в натюрморте.</a:t>
            </a:r>
          </a:p>
          <a:p>
            <a:pPr eaLnBrk="1" hangingPunct="1"/>
            <a:r>
              <a:rPr lang="ru-RU" altLang="ru-RU" smtClean="0">
                <a:solidFill>
                  <a:srgbClr val="FFFF66"/>
                </a:solidFill>
              </a:rPr>
              <a:t>Композиция в натюрморте.</a:t>
            </a:r>
          </a:p>
          <a:p>
            <a:pPr eaLnBrk="1" hangingPunct="1"/>
            <a:r>
              <a:rPr lang="ru-RU" altLang="ru-RU" smtClean="0">
                <a:solidFill>
                  <a:srgbClr val="FFFF66"/>
                </a:solidFill>
              </a:rPr>
              <a:t>Зарисовки и наброски.</a:t>
            </a:r>
          </a:p>
          <a:p>
            <a:pPr eaLnBrk="1" hangingPunct="1"/>
            <a:r>
              <a:rPr lang="ru-RU" altLang="ru-RU" smtClean="0">
                <a:solidFill>
                  <a:srgbClr val="FFFF66"/>
                </a:solidFill>
              </a:rPr>
              <a:t>Работы учащихся.</a:t>
            </a:r>
          </a:p>
          <a:p>
            <a:pPr eaLnBrk="1" hangingPunct="1"/>
            <a:endParaRPr lang="ru-RU" altLang="ru-RU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7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лиза 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333375"/>
            <a:ext cx="25844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лиза 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163762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лиза 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33375"/>
            <a:ext cx="19335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Изображение 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92500"/>
            <a:ext cx="41052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Изображение 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97313"/>
            <a:ext cx="3959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3050" y="3400425"/>
            <a:ext cx="351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Зарисовки и наброски архитектуры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лиза 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33375"/>
            <a:ext cx="23971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лиза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1875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лиза 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157538"/>
            <a:ext cx="2368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лиза 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429000"/>
            <a:ext cx="20621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лиза 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"/>
            <a:ext cx="3403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лиза 0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5113"/>
            <a:ext cx="3871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9388" y="2913063"/>
            <a:ext cx="287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Зарисовки птиц 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лиза 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33375"/>
            <a:ext cx="41608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лиза 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33375"/>
            <a:ext cx="19192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Изображение 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284538"/>
            <a:ext cx="239712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Изображение 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284538"/>
            <a:ext cx="27622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Изображение 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284538"/>
            <a:ext cx="26574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Изображение 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09588"/>
            <a:ext cx="23288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19088" y="2805113"/>
            <a:ext cx="2849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Наброски фигуры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700213"/>
            <a:ext cx="7183438" cy="3816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smtClean="0"/>
              <a:t>          </a:t>
            </a:r>
            <a:r>
              <a:rPr lang="ru-RU" altLang="ru-RU" sz="2400" smtClean="0">
                <a:solidFill>
                  <a:srgbClr val="FFFF66"/>
                </a:solidFill>
              </a:rPr>
              <a:t>Сколько нужно художнику чувств, знаний, умения, чтобы приблизиться в своих произведениях к захватывающей правде жизни. А сколько еще мы не замечаем, не видим прекрасного, рассыпанного вокруг нас.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>
                <a:solidFill>
                  <a:srgbClr val="FFFF66"/>
                </a:solidFill>
              </a:rPr>
              <a:t>       Увидеть красоту — это тоже не так просто. Нужно и этому учиться.</a:t>
            </a:r>
          </a:p>
          <a:p>
            <a:pPr algn="ctr" eaLnBrk="1" hangingPunct="1"/>
            <a:endParaRPr lang="ru-RU" altLang="ru-RU" sz="24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Как писателю нужна элементарная письменная грамота, так и художнику совершенно необходима грамота изобразительная</a:t>
            </a:r>
            <a:r>
              <a:rPr lang="ru-RU" altLang="ru-RU" sz="2000" smtClean="0"/>
              <a:t>.</a:t>
            </a:r>
          </a:p>
        </p:txBody>
      </p:sp>
      <p:pic>
        <p:nvPicPr>
          <p:cNvPr id="7172" name="Picture 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5354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Изображение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5971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Изображение 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5923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Изображение 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26543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Изображение 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0669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27313" y="5949950"/>
            <a:ext cx="359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Тональные и линейные рисунки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58163" cy="6477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Тон и линия в рисунке.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07415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ru-RU" sz="1800" smtClean="0"/>
              <a:t>         Тон объясняется как степень освещенности каждой части поверхности формы, как ее светосила. Каждая форма воспринимается нашим зрением как сочетание различных по тону поверхностей. Таким образом, тон, выявляющий форму, как и среду, в которой она находится, определяет и характер формы.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buFontTx/>
              <a:buNone/>
            </a:pPr>
            <a:r>
              <a:rPr lang="ru-RU" altLang="ru-RU" sz="1800" smtClean="0"/>
              <a:t>          Все, что мы видим, мы видим в различной степени освещенности, и это дает нам возможность наблюдать и изучать все многообразие форм природы, их характер и строение. Благодаря этому и возникает возможность рисовать, или, точнее, лепить форму тоном, широко применяя его как средство графического изображения. Например, в рисунке пейзажа тоном могут быть переданы все его компоненты: земля, вода, трава, деревья, дома, люди, животные, а также небо и воздух, то есть среда, в которой находятся изображаемые предметы или живые существа. Тоном же могут быть переданы материальность и фактура предметов: дерева, гипса, стекла, ткани, металла и так далее, а также их окрашенность (но не цвет!).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5300663"/>
            <a:ext cx="8640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   Тон, определяющий форму натуры, располагается по форме в зависимости от ее конструкции; это значит, что тоном выявляется и конструкция формы. Именно поэтому понятие тона не может быть оторвано от понятия формы. Слово «тонировать», по существу, и означает лепить форму.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893175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    Если ученик понял значение тона в объемном рисовании, он легко усвоит и значение таких изобразительных средств, как линия и штрих. Линию, которой пользуются начинающие рисовать, нужно отличать от штриха. Эта линия, плоская, ровная, имеющая на всем своем протяжении одинаковую ширину и применяющаяся в практике черчения, не применима в тональном рисунке.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   Тональный рисунок — рисунок, который позволяет средствами тона строить в воображаемой глубине листа поверхности, составляющие форму. Роль линий в таком построении заключается в основном в установлении границ поверхностей и их пересечений, уходящих в перспективу, в глубину.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  Чертежная линия не помогает в решении этой задачи. Она, будучи сама плоской и лежащей полностью на плоскости листа, как бы удерживает тональное изображение объема на картинной плоскости и отнимает у него глубину.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   Поэтому в тональном рисунке пользуются другой, более выразительной линией, то есть штрихом. Штрих получается в результате касания карандашом поверхности бумаги, разнообразного по силе, а также размером угла между осью карандаша и поверхностью бумаги.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   В отличие от чертежной, штриховая линия На своем протяжении может быть различной: широкой и тонкой, темной и светлой, жесткой и мягкой, едва заметной и жирной. Она может совсем исчезать и вновь появляться в зависимости от характера возникающей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06438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Линейная перспектива в рисунке.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939213" cy="247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/>
              <a:t>         Ознакомление с основами перспективы и способами применения ее правил происходит постепенно, вместе с решением учебных заданий. В процессе работы преподаватель объясняет ученикам и практические приемы проверки перспективных построений.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/>
              <a:t>         Наиболее важно для учащихся младших классов знать способы линейного перспективного построения квадрата и круга, часто в том или ином варианте встречающихся </a:t>
            </a:r>
            <a:r>
              <a:rPr lang="ru-RU" altLang="ru-RU" sz="1800" b="1" smtClean="0"/>
              <a:t>в </a:t>
            </a:r>
            <a:r>
              <a:rPr lang="ru-RU" altLang="ru-RU" sz="1800" smtClean="0"/>
              <a:t>учебных постановках. Ученики довольно быстро, уже на первых заданиях, осваивают решение этих двух основных перспективных задач.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5295900"/>
            <a:ext cx="86042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/>
              <a:t>   Основной закон перспективного сокращения размеров, уходящих в глубину предметов, легко усваивается учениками и, если привести в качестве наглядных примеров железнодорожные рельсы, шпалы и телеграфные столбы, станции метро и т. п., то «линия горизонта» и «точки схода» делаются вполне понятными.</a:t>
            </a:r>
          </a:p>
        </p:txBody>
      </p:sp>
      <p:pic>
        <p:nvPicPr>
          <p:cNvPr id="13317" name="Picture 5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543718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Воздушная перспектива в рисунке.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850" y="404813"/>
            <a:ext cx="73453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1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Почти с самого начала обучения учащиеся сталкиваются с задачами воздушной </a:t>
            </a:r>
            <a:r>
              <a:rPr lang="ru-RU" altLang="ru-RU" b="1"/>
              <a:t>перспективы. </a:t>
            </a:r>
            <a:r>
              <a:rPr lang="ru-RU" altLang="ru-RU"/>
              <a:t>Из правил воздушной перспективы ученики младших классов должны усвоить основное, то есть то, что воздушная среда влияет на резкость видения предметов или их частей, усиливая или ослабляя степень их освещенности в зависимости от размещения предметов на ближних или дальних планах. Хорошим примером, объясняющим сущность этого явления, будет медленное погружение предмета на большую глубину в воду, когда постепенно исчезают его очертания, его освещенность и, наконец, рассматриваемый предмет становится совсем не видимым глазу.</a:t>
            </a:r>
          </a:p>
          <a:p>
            <a:pPr eaLnBrk="1" hangingPunct="1"/>
            <a:r>
              <a:rPr lang="ru-RU" altLang="ru-RU"/>
              <a:t>Усилия преподавателя, руководящего практической работой учеников, должны сводиться к тому, чтобы ученик, строя форму и определяя ее пропорции на глаз, не забывал о правилах перспективы и всегда сознательно пользовался ими.</a:t>
            </a:r>
          </a:p>
        </p:txBody>
      </p:sp>
      <p:pic>
        <p:nvPicPr>
          <p:cNvPr id="14341" name="Picture 5" descr="Изображение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33375"/>
            <a:ext cx="11588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Изображение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133600"/>
            <a:ext cx="11588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25908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лиза 0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24479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Изображение 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73650"/>
            <a:ext cx="1196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936625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Форма и конструкция (строение) предметов.</a:t>
            </a:r>
            <a:r>
              <a:rPr lang="ru-RU" altLang="ru-RU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Каждый предмет имеет свою форму. </a:t>
            </a:r>
            <a:r>
              <a:rPr lang="ru-RU" altLang="ru-RU" sz="2000" b="1" smtClean="0"/>
              <a:t>Форма </a:t>
            </a:r>
            <a:r>
              <a:rPr lang="ru-RU" altLang="ru-RU" sz="2000" smtClean="0"/>
              <a:t>предмета определяется </a:t>
            </a:r>
            <a:r>
              <a:rPr lang="ru-RU" altLang="ru-RU" sz="2000" u="sng" smtClean="0"/>
              <a:t>конструкцией</a:t>
            </a:r>
            <a:r>
              <a:rPr lang="ru-RU" altLang="ru-RU" sz="2400" u="sng" smtClean="0"/>
              <a:t> </a:t>
            </a:r>
            <a:r>
              <a:rPr lang="ru-RU" altLang="ru-RU" sz="2000" smtClean="0"/>
              <a:t>— строением.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 основе любой созданной природой или человеком формы, её </a:t>
            </a:r>
            <a:r>
              <a:rPr lang="ru-RU" altLang="ru-RU" sz="2000" u="sng" smtClean="0"/>
              <a:t>конструкции</a:t>
            </a:r>
            <a:r>
              <a:rPr lang="ru-RU" altLang="ru-RU" sz="2000" smtClean="0"/>
              <a:t> лежат простейшие геометрические тела. Это относится к строению и такой сложной формы, как фигура человека.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Каждый предмет имеет свои определённые </a:t>
            </a:r>
            <a:r>
              <a:rPr lang="ru-RU" altLang="ru-RU" sz="2000" u="sng" smtClean="0"/>
              <a:t>пропорции.</a:t>
            </a:r>
            <a:endParaRPr lang="ru-RU" altLang="ru-RU" sz="2000" b="1" u="sng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u="sng" smtClean="0"/>
              <a:t>Пропорции предметов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— это соотношение величин частей предмета, соотношение части предмета и целого.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53578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532765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1390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97425"/>
            <a:ext cx="15478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5288" y="4652963"/>
            <a:ext cx="5275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/>
              <a:t>квадрат                       треугольник                    круг                              прямоугольник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5288" y="6329363"/>
            <a:ext cx="5256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/>
              <a:t>        </a:t>
            </a:r>
            <a:r>
              <a:rPr lang="ru-RU" altLang="ru-RU" sz="1200"/>
              <a:t>куб                    пирамида              шар                  параллелепипед</a:t>
            </a:r>
            <a:endParaRPr lang="ru-RU" altLang="ru-RU" sz="100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424613" y="4868863"/>
            <a:ext cx="811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конус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648575" y="6323013"/>
            <a:ext cx="1100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цилиндр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93" grpId="0"/>
      <p:bldP spid="16394" grpId="0"/>
      <p:bldP spid="16395" grpId="0"/>
      <p:bldP spid="1639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2659</Words>
  <Application>Microsoft Office PowerPoint</Application>
  <PresentationFormat>Экран (4:3)</PresentationFormat>
  <Paragraphs>114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Оглавление</vt:lpstr>
      <vt:lpstr>Как писателю нужна элементарная письменная грамота, так и художнику совершенно необходима грамота изобразительная.</vt:lpstr>
      <vt:lpstr>Тон и линия в рисунке.</vt:lpstr>
      <vt:lpstr>Презентация PowerPoint</vt:lpstr>
      <vt:lpstr>Линейная перспектива в рисунке.</vt:lpstr>
      <vt:lpstr>Воздушная перспектива в рисунке.</vt:lpstr>
      <vt:lpstr>Форма и конструкция (строение) предметов. </vt:lpstr>
      <vt:lpstr>Рисунок каркасного проволочного куба.</vt:lpstr>
      <vt:lpstr>Рисунок этажерки.</vt:lpstr>
      <vt:lpstr>Рисунок гипсового куба.</vt:lpstr>
      <vt:lpstr>Презентация PowerPoint</vt:lpstr>
      <vt:lpstr>Светотень в рисунке.</vt:lpstr>
      <vt:lpstr>Построение цилиндра.</vt:lpstr>
      <vt:lpstr>Рисунок цилиндра.</vt:lpstr>
      <vt:lpstr>Рисунок шара.</vt:lpstr>
      <vt:lpstr>Геометрические тела – пирамида и конус.</vt:lpstr>
      <vt:lpstr>Рисунок натюрморта.</vt:lpstr>
      <vt:lpstr>Компоновка натюрморта.</vt:lpstr>
      <vt:lpstr>Последовательность работы над рисунком.</vt:lpstr>
      <vt:lpstr>Натюрморт из бытовых предметов близких по форме с геометрическими телами.</vt:lpstr>
      <vt:lpstr>Рисунок более сложных конструктивных и пластических форм.</vt:lpstr>
      <vt:lpstr>Рисунок гипсового орнамента.</vt:lpstr>
      <vt:lpstr>Рисунок драпировок (рисунок складок).</vt:lpstr>
      <vt:lpstr>Законченность учебного рисунка.</vt:lpstr>
      <vt:lpstr>Презентация PowerPoint</vt:lpstr>
      <vt:lpstr>Наброски и зарисовки с натуры и по памяти.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дхш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Владимир Headless</cp:lastModifiedBy>
  <cp:revision>89</cp:revision>
  <dcterms:created xsi:type="dcterms:W3CDTF">2007-12-13T15:24:19Z</dcterms:created>
  <dcterms:modified xsi:type="dcterms:W3CDTF">2021-10-27T07:36:31Z</dcterms:modified>
</cp:coreProperties>
</file>