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7"/>
  </p:notesMasterIdLst>
  <p:sldIdLst>
    <p:sldId id="260" r:id="rId2"/>
    <p:sldId id="308" r:id="rId3"/>
    <p:sldId id="288" r:id="rId4"/>
    <p:sldId id="332" r:id="rId5"/>
    <p:sldId id="310" r:id="rId6"/>
    <p:sldId id="324" r:id="rId7"/>
    <p:sldId id="323" r:id="rId8"/>
    <p:sldId id="325" r:id="rId9"/>
    <p:sldId id="327" r:id="rId10"/>
    <p:sldId id="345" r:id="rId11"/>
    <p:sldId id="330" r:id="rId12"/>
    <p:sldId id="328" r:id="rId13"/>
    <p:sldId id="329" r:id="rId14"/>
    <p:sldId id="331" r:id="rId15"/>
    <p:sldId id="335" r:id="rId16"/>
    <p:sldId id="344" r:id="rId17"/>
    <p:sldId id="362" r:id="rId18"/>
    <p:sldId id="336" r:id="rId19"/>
    <p:sldId id="352" r:id="rId20"/>
    <p:sldId id="349" r:id="rId21"/>
    <p:sldId id="347" r:id="rId22"/>
    <p:sldId id="355" r:id="rId23"/>
    <p:sldId id="359" r:id="rId24"/>
    <p:sldId id="361" r:id="rId25"/>
    <p:sldId id="365" r:id="rId26"/>
    <p:sldId id="366" r:id="rId27"/>
    <p:sldId id="358" r:id="rId28"/>
    <p:sldId id="342" r:id="rId29"/>
    <p:sldId id="353" r:id="rId30"/>
    <p:sldId id="351" r:id="rId31"/>
    <p:sldId id="348" r:id="rId32"/>
    <p:sldId id="354" r:id="rId33"/>
    <p:sldId id="356" r:id="rId34"/>
    <p:sldId id="357" r:id="rId35"/>
    <p:sldId id="364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3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7" autoAdjust="0"/>
    <p:restoredTop sz="94659" autoAdjust="0"/>
  </p:normalViewPr>
  <p:slideViewPr>
    <p:cSldViewPr>
      <p:cViewPr varScale="1">
        <p:scale>
          <a:sx n="97" d="100"/>
          <a:sy n="97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fld id="{638B7DB2-A1A2-4C81-86F9-1F49B6BA26E4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B7DA7C3E-2BC5-482A-9235-A8FE738BC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254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90375-1D8A-4914-B203-A548EE6CC8E4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DAF72-DDA5-4D77-A1FA-6F54C0EBB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AE078-8D84-436B-A672-C309D4791984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79024-2B1A-40B1-BDD8-AA22217C4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A06B6-F9B9-49F0-8EAB-FF833BA33E63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BFB73-C5FE-4213-A066-BEA6B9C93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28A3F-B5CC-4210-B995-66C1F45762A3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261F3-0219-449F-8F39-4637A15FD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2CD62-82B7-4EA1-ADF6-05AEC50F4054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B9F3F-7CDA-491A-A451-AFB27AB7C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79730-4D4D-44D0-9206-447165BC8304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2847F-DA62-4887-85E4-39D170F5E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DED7B-DBD4-4704-94EE-E181284B6E14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6FA55-23F9-4FE8-89C0-CF9839D65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E29AB-8214-4B63-95D5-69D758263A81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D6FDE-DC9A-459D-B762-9B3B21D44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38E6B-1D95-47CF-A719-2802AF4D0681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3E7DF-5F54-44AF-92B7-BEE58712D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18727-B23C-4F99-80BB-E6FFA59EC92F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28369-9A56-4827-8D95-E3DC3A4E1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FC800-CC6B-4034-973B-AF7AC304B62B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680C3-C188-4405-A9E1-925959D4E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62F907E-6D26-48AC-9A1C-248C2352E769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521AAB4-5F1F-4ACF-9F3F-89F8224FF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3" r:id="rId2"/>
    <p:sldLayoutId id="2147483782" r:id="rId3"/>
    <p:sldLayoutId id="2147483781" r:id="rId4"/>
    <p:sldLayoutId id="2147483780" r:id="rId5"/>
    <p:sldLayoutId id="2147483779" r:id="rId6"/>
    <p:sldLayoutId id="2147483778" r:id="rId7"/>
    <p:sldLayoutId id="2147483777" r:id="rId8"/>
    <p:sldLayoutId id="2147483776" r:id="rId9"/>
    <p:sldLayoutId id="2147483775" r:id="rId10"/>
    <p:sldLayoutId id="214748377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547813" y="260350"/>
            <a:ext cx="68405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ГЕОМЕТРИЧЕСКИХ ТЕЛ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484438" y="2852738"/>
            <a:ext cx="44640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+mn-cs"/>
            </a:endParaRPr>
          </a:p>
        </p:txBody>
      </p:sp>
      <p:pic>
        <p:nvPicPr>
          <p:cNvPr id="3078" name="Picture 12" descr="28c076cccd87bb2b55ddb2086ab071e7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2411413" y="1844675"/>
            <a:ext cx="5149850" cy="40655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7129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СВЕТОТЕНЬ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692275" y="1484313"/>
            <a:ext cx="698341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свет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dirty="0"/>
              <a:t>– плоскость предмета, обращенная к источнику света, самая светлая; </a:t>
            </a:r>
          </a:p>
          <a:p>
            <a:pPr>
              <a:defRPr/>
            </a:pP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тень </a:t>
            </a:r>
            <a:r>
              <a:rPr lang="ru-RU" sz="2800" dirty="0"/>
              <a:t>– плоскость противоположная свету;</a:t>
            </a:r>
          </a:p>
          <a:p>
            <a:pPr>
              <a:defRPr/>
            </a:pP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светотень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dirty="0"/>
              <a:t>– различные оттенки света, распространённые по форме предмета – от самого светлого до самого тёмного;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72024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СВЕТОТЕНЬ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1619250" y="1341438"/>
            <a:ext cx="68405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В порядке уменьшения интенсивности света все световые оттенки, начиная с самых светлых, условно расположены в следующей последовательности: </a:t>
            </a:r>
          </a:p>
          <a:p>
            <a:pPr>
              <a:buFontTx/>
              <a:buChar char="•"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блик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свет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полутон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рефлекс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собственная тень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падающая тень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72024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СВЕТОТЕНЬ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pic>
        <p:nvPicPr>
          <p:cNvPr id="14340" name="Picture 6" descr="IMG_19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75" y="13150850"/>
            <a:ext cx="19177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IMG_19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3775" y="13366750"/>
            <a:ext cx="19177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1619250" y="1412875"/>
            <a:ext cx="69850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полутон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dirty="0"/>
              <a:t>– плоскости, находящиеся под различным углами к источнику света и не полностью отражающие его; </a:t>
            </a:r>
          </a:p>
          <a:p>
            <a:pPr>
              <a:defRPr/>
            </a:pP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рефлекс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dirty="0"/>
              <a:t>– отраженный свет, падающий на теневые стороны; </a:t>
            </a:r>
          </a:p>
          <a:p>
            <a:pPr>
              <a:defRPr/>
            </a:pP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блик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dirty="0"/>
              <a:t>– небольшая часть поверхности в свету, полностью отражающая силу источника света (наблюдается главным образом на изогнутых поверхностях);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72024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СВЕТОТЕНЬ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39750" y="6237288"/>
            <a:ext cx="83534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Пример светотени на граненых поверхностях</a:t>
            </a:r>
          </a:p>
        </p:txBody>
      </p:sp>
      <p:pic>
        <p:nvPicPr>
          <p:cNvPr id="15365" name="Picture 8" descr="Без имени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341438"/>
            <a:ext cx="7920038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72024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СВЕТОТЕНЬ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39750" y="6021388"/>
            <a:ext cx="83534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Пример светотени на изогнутых  поверхностях</a:t>
            </a:r>
          </a:p>
        </p:txBody>
      </p:sp>
      <p:pic>
        <p:nvPicPr>
          <p:cNvPr id="16389" name="Picture 8" descr="5"/>
          <p:cNvPicPr>
            <a:picLocks noChangeAspect="1" noChangeArrowheads="1"/>
          </p:cNvPicPr>
          <p:nvPr/>
        </p:nvPicPr>
        <p:blipFill>
          <a:blip r:embed="rId2">
            <a:lum contrast="6000"/>
            <a:grayscl/>
          </a:blip>
          <a:srcRect/>
          <a:stretch>
            <a:fillRect/>
          </a:stretch>
        </p:blipFill>
        <p:spPr bwMode="auto">
          <a:xfrm>
            <a:off x="971550" y="1484313"/>
            <a:ext cx="7561263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72024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СВЕТОТЕНЬ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78851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Распределение светотени на поверхностях геометрических тел</a:t>
            </a:r>
          </a:p>
        </p:txBody>
      </p:sp>
      <p:pic>
        <p:nvPicPr>
          <p:cNvPr id="17413" name="Picture 7" descr="specris_hudgraph-18"/>
          <p:cNvPicPr>
            <a:picLocks noChangeAspect="1" noChangeArrowheads="1"/>
          </p:cNvPicPr>
          <p:nvPr/>
        </p:nvPicPr>
        <p:blipFill>
          <a:blip r:embed="rId2"/>
          <a:srcRect l="862" t="6671" r="57401" b="10191"/>
          <a:stretch>
            <a:fillRect/>
          </a:stretch>
        </p:blipFill>
        <p:spPr bwMode="auto">
          <a:xfrm>
            <a:off x="3059113" y="1557338"/>
            <a:ext cx="4322762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specris_hudgraph-18"/>
          <p:cNvPicPr>
            <a:picLocks noChangeAspect="1" noChangeArrowheads="1"/>
          </p:cNvPicPr>
          <p:nvPr/>
        </p:nvPicPr>
        <p:blipFill>
          <a:blip r:embed="rId2"/>
          <a:srcRect l="43221" t="10812" r="2577" b="5197"/>
          <a:stretch>
            <a:fillRect/>
          </a:stretch>
        </p:blipFill>
        <p:spPr bwMode="auto">
          <a:xfrm>
            <a:off x="3203575" y="4221163"/>
            <a:ext cx="4103688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72024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КОНСТРУКТИВНОЕ ПОСТРОЕНИЕ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403350" y="2133600"/>
            <a:ext cx="72009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800"/>
              <a:t>1) Слабыми линиями композиционно наметить крайние точки;</a:t>
            </a:r>
          </a:p>
          <a:p>
            <a:pPr algn="just"/>
            <a:endParaRPr lang="ru-RU" altLang="ru-RU" sz="1400"/>
          </a:p>
          <a:p>
            <a:pPr algn="just"/>
            <a:r>
              <a:rPr lang="ru-RU" altLang="ru-RU" sz="2800"/>
              <a:t>2) Найти геометрический центр, от которого начинается построение;</a:t>
            </a:r>
          </a:p>
          <a:p>
            <a:pPr algn="just"/>
            <a:endParaRPr lang="ru-RU" altLang="ru-RU" sz="1400"/>
          </a:p>
          <a:p>
            <a:pPr algn="just"/>
            <a:r>
              <a:rPr lang="ru-RU" altLang="ru-RU" sz="2800"/>
              <a:t>3) Наметить конструкцию, с учётом пропорций и направления боковых плоскостей;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72024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КОНСТРУКТИВНОЕ ПОСТРОЕНИЕ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pic>
        <p:nvPicPr>
          <p:cNvPr id="19460" name="Picture 5" descr="image021_18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619250" y="2997200"/>
            <a:ext cx="374332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image022_15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5364163" y="2520950"/>
            <a:ext cx="33782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827088" y="6165850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tx2"/>
                </a:solidFill>
              </a:rPr>
              <a:t>Способ визирования</a:t>
            </a: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1692275" y="1989138"/>
            <a:ext cx="6696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dirty="0"/>
              <a:t>Методика измерения предметов называется —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визирования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72024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КОНСТРУКТИВНОЕ ПОСТРОЕНИЕ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979613" y="6021388"/>
            <a:ext cx="6048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Построение куба</a:t>
            </a:r>
          </a:p>
        </p:txBody>
      </p:sp>
      <p:pic>
        <p:nvPicPr>
          <p:cNvPr id="20485" name="Picture 10" descr="6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b="7968"/>
          <a:stretch>
            <a:fillRect/>
          </a:stretch>
        </p:blipFill>
        <p:spPr bwMode="auto">
          <a:xfrm>
            <a:off x="2916238" y="2133600"/>
            <a:ext cx="446405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72024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КОНСТРУКТИВНОЕ ПОСТРОЕНИЕ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619250" y="6021388"/>
            <a:ext cx="6985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Построение шара</a:t>
            </a:r>
          </a:p>
        </p:txBody>
      </p:sp>
      <p:pic>
        <p:nvPicPr>
          <p:cNvPr id="21509" name="Picture 6" descr="19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4544" t="3854" r="4544" b="9700"/>
          <a:stretch>
            <a:fillRect/>
          </a:stretch>
        </p:blipFill>
        <p:spPr bwMode="auto">
          <a:xfrm>
            <a:off x="2700338" y="2133600"/>
            <a:ext cx="4751387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484438" y="2852738"/>
            <a:ext cx="44640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+mn-cs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47813" y="692150"/>
            <a:ext cx="712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ru-RU" altLang="ru-RU" sz="2800">
              <a:solidFill>
                <a:schemeClr val="tx2"/>
              </a:solidFill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4101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765175"/>
            <a:ext cx="7272337" cy="19431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chemeClr val="tx1"/>
                </a:solidFill>
              </a:rPr>
              <a:t>Изучение и рисование геометрических тел в учебном академическом рисунке — основа для освоения изображения более сложных форм</a:t>
            </a:r>
            <a:br>
              <a:rPr lang="ru-RU" altLang="ru-RU" sz="2800" smtClean="0">
                <a:solidFill>
                  <a:schemeClr val="tx1"/>
                </a:solidFill>
              </a:rPr>
            </a:br>
            <a:endParaRPr lang="ru-RU" altLang="ru-RU" sz="2800" smtClean="0">
              <a:solidFill>
                <a:schemeClr val="tx1"/>
              </a:solidFill>
            </a:endParaRPr>
          </a:p>
        </p:txBody>
      </p:sp>
      <p:pic>
        <p:nvPicPr>
          <p:cNvPr id="4104" name="Picture 8" descr="Геометрические врезки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5112" b="4951"/>
          <a:stretch>
            <a:fillRect/>
          </a:stretch>
        </p:blipFill>
        <p:spPr bwMode="auto">
          <a:xfrm>
            <a:off x="5508625" y="2636838"/>
            <a:ext cx="2482850" cy="3600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6" name="Picture 10" descr="Объемные композиции из геометрических тел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4575" t="1642" r="4224" b="4013"/>
          <a:stretch>
            <a:fillRect/>
          </a:stretch>
        </p:blipFill>
        <p:spPr bwMode="auto">
          <a:xfrm>
            <a:off x="2124075" y="2636838"/>
            <a:ext cx="2525713" cy="3600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72024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КОНСТРУКТИВНОЕ ПОСТРОЕНИЕ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124075" y="6021388"/>
            <a:ext cx="64801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Построение тела вращения – конуса</a:t>
            </a:r>
          </a:p>
        </p:txBody>
      </p:sp>
      <p:pic>
        <p:nvPicPr>
          <p:cNvPr id="22533" name="Picture 5" descr="12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908175" y="2060575"/>
            <a:ext cx="4824413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5"/>
          <p:cNvSpPr txBox="1">
            <a:spLocks noChangeArrowheads="1"/>
          </p:cNvSpPr>
          <p:nvPr/>
        </p:nvSpPr>
        <p:spPr bwMode="auto">
          <a:xfrm>
            <a:off x="2051050" y="476250"/>
            <a:ext cx="63373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КУБА С НАТУРЫ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pic>
        <p:nvPicPr>
          <p:cNvPr id="23556" name="Picture 5" descr="specris_hudgraph-37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t="6364"/>
          <a:stretch>
            <a:fillRect/>
          </a:stretch>
        </p:blipFill>
        <p:spPr bwMode="auto">
          <a:xfrm>
            <a:off x="2555875" y="1916113"/>
            <a:ext cx="48958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58888" y="6021388"/>
            <a:ext cx="73453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Последовательность рисования куба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5"/>
          <p:cNvSpPr txBox="1">
            <a:spLocks noChangeArrowheads="1"/>
          </p:cNvSpPr>
          <p:nvPr/>
        </p:nvSpPr>
        <p:spPr bwMode="auto">
          <a:xfrm>
            <a:off x="2051050" y="476250"/>
            <a:ext cx="63373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КУБА С НАТУРЫ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763713" y="6021388"/>
            <a:ext cx="6696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Светотеневая моделировка куба  (студенческая работа)</a:t>
            </a:r>
          </a:p>
        </p:txBody>
      </p:sp>
      <p:pic>
        <p:nvPicPr>
          <p:cNvPr id="24581" name="Picture 6" descr="2"/>
          <p:cNvPicPr>
            <a:picLocks noChangeAspect="1" noChangeArrowheads="1"/>
          </p:cNvPicPr>
          <p:nvPr/>
        </p:nvPicPr>
        <p:blipFill>
          <a:blip r:embed="rId2"/>
          <a:srcRect t="49983"/>
          <a:stretch>
            <a:fillRect/>
          </a:stretch>
        </p:blipFill>
        <p:spPr bwMode="auto">
          <a:xfrm>
            <a:off x="2843213" y="2049463"/>
            <a:ext cx="4637087" cy="39004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5"/>
          <p:cNvSpPr txBox="1">
            <a:spLocks noChangeArrowheads="1"/>
          </p:cNvSpPr>
          <p:nvPr/>
        </p:nvSpPr>
        <p:spPr bwMode="auto">
          <a:xfrm>
            <a:off x="1908175" y="476250"/>
            <a:ext cx="64801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КОНУСА С НАТУРЫ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258888" y="6237288"/>
            <a:ext cx="73453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Последовательность рисования конуса</a:t>
            </a:r>
          </a:p>
        </p:txBody>
      </p:sp>
      <p:pic>
        <p:nvPicPr>
          <p:cNvPr id="25605" name="Picture 7" descr="Рисование геометрических тел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b="34879"/>
          <a:stretch>
            <a:fillRect/>
          </a:stretch>
        </p:blipFill>
        <p:spPr bwMode="auto">
          <a:xfrm>
            <a:off x="2195513" y="2060575"/>
            <a:ext cx="6121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5"/>
          <p:cNvSpPr txBox="1">
            <a:spLocks noChangeArrowheads="1"/>
          </p:cNvSpPr>
          <p:nvPr/>
        </p:nvSpPr>
        <p:spPr bwMode="auto">
          <a:xfrm>
            <a:off x="1908175" y="476250"/>
            <a:ext cx="64801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КОНУСА С НАТУРЫ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979613" y="6237288"/>
            <a:ext cx="6264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Светотеневая моделировка конуса (студенческая работа)</a:t>
            </a:r>
          </a:p>
        </p:txBody>
      </p:sp>
      <p:pic>
        <p:nvPicPr>
          <p:cNvPr id="26629" name="Picture 6" descr="post-19656-1354177316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2195513" y="2109788"/>
            <a:ext cx="5903912" cy="40798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72024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ЦИЛИНДРА С НАТУРЫ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258888" y="6021388"/>
            <a:ext cx="73453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Последовательность рисования цилиндра</a:t>
            </a:r>
          </a:p>
        </p:txBody>
      </p:sp>
      <p:pic>
        <p:nvPicPr>
          <p:cNvPr id="27653" name="Picture 9" descr="specris_hudgraph-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276475"/>
            <a:ext cx="74168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72024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ЦИЛИНДРА С НАТУРЫ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971550" y="6021388"/>
            <a:ext cx="7632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Последовательность рисования цилиндра в горизонтальном положении</a:t>
            </a:r>
          </a:p>
        </p:txBody>
      </p:sp>
      <p:pic>
        <p:nvPicPr>
          <p:cNvPr id="28677" name="Picture 7" descr="specris_hudgraph-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852738"/>
            <a:ext cx="7416800" cy="22447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72024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ЦИЛИНДРА С НАТУРЫ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692275" y="6237288"/>
            <a:ext cx="6840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Светотеневая моделировка цилиндра  (студенческая работа)</a:t>
            </a:r>
          </a:p>
        </p:txBody>
      </p:sp>
      <p:pic>
        <p:nvPicPr>
          <p:cNvPr id="29701" name="Picture 9" descr="post-1015-1376865514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 t="5405" b="13474"/>
          <a:stretch>
            <a:fillRect/>
          </a:stretch>
        </p:blipFill>
        <p:spPr bwMode="auto">
          <a:xfrm>
            <a:off x="2339975" y="2133600"/>
            <a:ext cx="5472113" cy="40084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5"/>
          <p:cNvSpPr txBox="1">
            <a:spLocks noChangeArrowheads="1"/>
          </p:cNvSpPr>
          <p:nvPr/>
        </p:nvSpPr>
        <p:spPr bwMode="auto">
          <a:xfrm>
            <a:off x="1979613" y="476250"/>
            <a:ext cx="61928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ШАРА С НАТУРЫ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258888" y="6021388"/>
            <a:ext cx="73453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Последовательность рисования шара</a:t>
            </a:r>
          </a:p>
        </p:txBody>
      </p:sp>
      <p:pic>
        <p:nvPicPr>
          <p:cNvPr id="30725" name="Picture 5" descr="specris_hudgraph-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36838"/>
            <a:ext cx="7777163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763713" y="476250"/>
            <a:ext cx="64087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800" b="1"/>
              <a:t>РИСОВАНИЕ ШАРА С НАТУРЫ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2124075" y="6021388"/>
            <a:ext cx="59039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Светотеневая моделировка шара (студенческая работа)</a:t>
            </a:r>
          </a:p>
        </p:txBody>
      </p:sp>
      <p:pic>
        <p:nvPicPr>
          <p:cNvPr id="31749" name="Picture 7" descr="2"/>
          <p:cNvPicPr>
            <a:picLocks noChangeAspect="1" noChangeArrowheads="1"/>
          </p:cNvPicPr>
          <p:nvPr/>
        </p:nvPicPr>
        <p:blipFill>
          <a:blip r:embed="rId2"/>
          <a:srcRect t="5836" b="55501"/>
          <a:stretch>
            <a:fillRect/>
          </a:stretch>
        </p:blipFill>
        <p:spPr bwMode="auto">
          <a:xfrm>
            <a:off x="2051050" y="1989138"/>
            <a:ext cx="5976938" cy="3905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484438" y="2852738"/>
            <a:ext cx="44640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+mn-cs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5124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404813"/>
            <a:ext cx="7129463" cy="2852737"/>
          </a:xfrm>
        </p:spPr>
        <p:txBody>
          <a:bodyPr/>
          <a:lstStyle/>
          <a:p>
            <a:pPr algn="just" eaLnBrk="1" hangingPunct="1"/>
            <a:r>
              <a:rPr lang="ru-RU" altLang="ru-RU" sz="2800" smtClean="0">
                <a:solidFill>
                  <a:schemeClr val="tx1"/>
                </a:solidFill>
              </a:rPr>
              <a:t>На простых геометрических телах проще понять и усвоить основы объёмно-пространственной конструкции, передачи форм в перспективном сокращении, закономерности светотеней</a:t>
            </a:r>
          </a:p>
        </p:txBody>
      </p:sp>
      <p:pic>
        <p:nvPicPr>
          <p:cNvPr id="5125" name="Picture 30" descr="Рисование геометрических тел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grayscl/>
          </a:blip>
          <a:srcRect/>
          <a:stretch>
            <a:fillRect/>
          </a:stretch>
        </p:blipFill>
        <p:spPr bwMode="auto">
          <a:xfrm>
            <a:off x="1835150" y="3716338"/>
            <a:ext cx="6769100" cy="1971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5"/>
          <p:cNvSpPr txBox="1">
            <a:spLocks noChangeArrowheads="1"/>
          </p:cNvSpPr>
          <p:nvPr/>
        </p:nvSpPr>
        <p:spPr bwMode="auto">
          <a:xfrm>
            <a:off x="1403350" y="476250"/>
            <a:ext cx="74183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РИСОВАНИЕ ГРУПЫ ПРЕДМЕТОВ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1116013" y="2025650"/>
            <a:ext cx="8027987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altLang="ru-RU" sz="2800"/>
              <a:t> Композиционное размещение предметов </a:t>
            </a:r>
          </a:p>
          <a:p>
            <a:pPr marL="342900" indent="-342900"/>
            <a:r>
              <a:rPr lang="ru-RU" altLang="ru-RU" sz="2800"/>
              <a:t>    на плоскости листа бумаги;</a:t>
            </a:r>
          </a:p>
          <a:p>
            <a:pPr marL="342900" indent="-342900">
              <a:buFontTx/>
              <a:buAutoNum type="arabicParenR"/>
            </a:pPr>
            <a:r>
              <a:rPr lang="ru-RU" altLang="ru-RU" sz="2800"/>
              <a:t> Определение перспективного положения предметов и пометка точками основных конструктивных узлов с учётом пропорций;</a:t>
            </a:r>
          </a:p>
          <a:p>
            <a:pPr marL="342900" indent="-342900">
              <a:buFontTx/>
              <a:buAutoNum type="arabicParenR"/>
            </a:pPr>
            <a:r>
              <a:rPr lang="ru-RU" altLang="ru-RU" sz="2800"/>
              <a:t> Построение предметов;</a:t>
            </a:r>
          </a:p>
          <a:p>
            <a:pPr marL="342900" indent="-342900">
              <a:buFontTx/>
              <a:buAutoNum type="arabicParenR"/>
            </a:pPr>
            <a:r>
              <a:rPr lang="ru-RU" altLang="ru-RU" sz="2800"/>
              <a:t> Уточнение пропорций, удаление линий построения;</a:t>
            </a:r>
          </a:p>
          <a:p>
            <a:pPr marL="342900" indent="-342900">
              <a:buFontTx/>
              <a:buAutoNum type="arabicParenR"/>
            </a:pPr>
            <a:r>
              <a:rPr lang="ru-RU" altLang="ru-RU" sz="2800"/>
              <a:t> Светотеневая проработка предметов;</a:t>
            </a:r>
          </a:p>
          <a:p>
            <a:pPr marL="342900" indent="-342900">
              <a:buFontTx/>
              <a:buAutoNum type="arabicParenR"/>
            </a:pPr>
            <a:r>
              <a:rPr lang="ru-RU" altLang="ru-RU" sz="2800"/>
              <a:t> Обобщение и придание цельности рисунку;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5"/>
          <p:cNvSpPr txBox="1">
            <a:spLocks noChangeArrowheads="1"/>
          </p:cNvSpPr>
          <p:nvPr/>
        </p:nvSpPr>
        <p:spPr bwMode="auto">
          <a:xfrm>
            <a:off x="1619250" y="620713"/>
            <a:ext cx="69135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ГРУПЫ ПРЕДМЕТОВ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0" y="5949950"/>
            <a:ext cx="9144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Этапы рисования постановки из группы геометрических тел</a:t>
            </a:r>
          </a:p>
        </p:txBody>
      </p:sp>
      <p:pic>
        <p:nvPicPr>
          <p:cNvPr id="33797" name="Picture 7" descr="specris_hudgraph-42"/>
          <p:cNvPicPr>
            <a:picLocks noChangeAspect="1" noChangeArrowheads="1"/>
          </p:cNvPicPr>
          <p:nvPr/>
        </p:nvPicPr>
        <p:blipFill>
          <a:blip r:embed="rId2"/>
          <a:srcRect r="-2744" b="51730"/>
          <a:stretch>
            <a:fillRect/>
          </a:stretch>
        </p:blipFill>
        <p:spPr bwMode="auto">
          <a:xfrm>
            <a:off x="468313" y="2820988"/>
            <a:ext cx="42465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specris_hudgraph-42"/>
          <p:cNvPicPr>
            <a:picLocks noChangeAspect="1" noChangeArrowheads="1"/>
          </p:cNvPicPr>
          <p:nvPr/>
        </p:nvPicPr>
        <p:blipFill>
          <a:blip r:embed="rId2"/>
          <a:srcRect t="48271"/>
          <a:stretch>
            <a:fillRect/>
          </a:stretch>
        </p:blipFill>
        <p:spPr bwMode="auto">
          <a:xfrm>
            <a:off x="4716463" y="2708275"/>
            <a:ext cx="410368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69135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ГРУПЫ ПРЕДМЕТОВ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042988" y="6132513"/>
            <a:ext cx="7921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Светотеневая моделировка учебной постановки из группы геометрических тел</a:t>
            </a:r>
          </a:p>
        </p:txBody>
      </p:sp>
      <p:pic>
        <p:nvPicPr>
          <p:cNvPr id="34821" name="Picture 6" descr="main_560864_original"/>
          <p:cNvPicPr>
            <a:picLocks noChangeAspect="1" noChangeArrowheads="1"/>
          </p:cNvPicPr>
          <p:nvPr/>
        </p:nvPicPr>
        <p:blipFill>
          <a:blip r:embed="rId2">
            <a:lum bright="6000" contrast="24000"/>
          </a:blip>
          <a:srcRect t="10030" r="6024" b="9993"/>
          <a:stretch>
            <a:fillRect/>
          </a:stretch>
        </p:blipFill>
        <p:spPr bwMode="auto">
          <a:xfrm>
            <a:off x="1403350" y="2122488"/>
            <a:ext cx="7272338" cy="39703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4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2771775" y="476250"/>
            <a:ext cx="3821113" cy="54451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0" y="61658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tx2"/>
                </a:solidFill>
              </a:rPr>
              <a:t>Построение каркаса геометрических тел (студенческая работа)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0" y="61658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tx2"/>
                </a:solidFill>
              </a:rPr>
              <a:t>Рисунок композиции из гипсовых геометрических тел (студенческая работа)</a:t>
            </a:r>
          </a:p>
        </p:txBody>
      </p:sp>
      <p:pic>
        <p:nvPicPr>
          <p:cNvPr id="36867" name="Picture 4" descr="5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2843213" y="333375"/>
            <a:ext cx="4033837" cy="57102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5"/>
          <p:cNvSpPr txBox="1">
            <a:spLocks noChangeArrowheads="1"/>
          </p:cNvSpPr>
          <p:nvPr/>
        </p:nvSpPr>
        <p:spPr bwMode="auto">
          <a:xfrm>
            <a:off x="1403350" y="476250"/>
            <a:ext cx="74183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1692275" y="1557338"/>
            <a:ext cx="62642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Сделать рисунок гипсовых геометрических тел: шар, куб со светотеневой моделировкой</a:t>
            </a:r>
          </a:p>
          <a:p>
            <a:pPr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инструменты: </a:t>
            </a:r>
          </a:p>
          <a:p>
            <a:pPr>
              <a:defRPr/>
            </a:pPr>
            <a:r>
              <a:rPr lang="ru-RU" sz="2800" dirty="0"/>
              <a:t>планшет, бумага (ватман) формата </a:t>
            </a:r>
            <a:r>
              <a:rPr lang="ru-RU" sz="2800" dirty="0" smtClean="0"/>
              <a:t>А-3, </a:t>
            </a:r>
            <a:r>
              <a:rPr lang="ru-RU" sz="2800" dirty="0"/>
              <a:t>карандаш ТМ, резинка. </a:t>
            </a:r>
          </a:p>
          <a:p>
            <a:pPr>
              <a:defRPr/>
            </a:pPr>
            <a:r>
              <a:rPr lang="ru-RU" sz="2800" dirty="0"/>
              <a:t>Гипсовые геометрические тела (шар, куб)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484438" y="2852738"/>
            <a:ext cx="44640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+mn-cs"/>
            </a:endParaRPr>
          </a:p>
        </p:txBody>
      </p:sp>
      <p:sp>
        <p:nvSpPr>
          <p:cNvPr id="140291" name="Text Box 5"/>
          <p:cNvSpPr txBox="1">
            <a:spLocks noChangeArrowheads="1"/>
          </p:cNvSpPr>
          <p:nvPr/>
        </p:nvSpPr>
        <p:spPr bwMode="auto">
          <a:xfrm>
            <a:off x="900113" y="476250"/>
            <a:ext cx="792162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1692275" y="1341438"/>
            <a:ext cx="691197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Линейная перспектива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/>
              <a:t>(от. лат. </a:t>
            </a:r>
            <a:r>
              <a:rPr lang="ru-RU" sz="2800" b="1" i="1" dirty="0" err="1"/>
              <a:t>Реrsрiсеrе</a:t>
            </a:r>
            <a:r>
              <a:rPr lang="ru-RU" sz="2800" b="1" i="1" dirty="0"/>
              <a:t> «вижу сквозь», «проникаю взглядом»)</a:t>
            </a:r>
            <a:r>
              <a:rPr lang="ru-RU" sz="2800" dirty="0"/>
              <a:t> </a:t>
            </a:r>
            <a:r>
              <a:rPr lang="en-US" sz="2800" dirty="0"/>
              <a:t>—</a:t>
            </a:r>
            <a:r>
              <a:rPr lang="ru-RU" sz="2800" dirty="0"/>
              <a:t> наука, которая учит изображать на плоскости предметы так, чтобы создавалось впечатление </a:t>
            </a:r>
            <a:r>
              <a:rPr lang="ru-RU" sz="2800" dirty="0" err="1"/>
              <a:t>натурности</a:t>
            </a:r>
            <a:r>
              <a:rPr lang="ru-RU" sz="2800" dirty="0"/>
              <a:t>. Все линии построения направлены в центральную точку схода, отвечающую месторасположению зрителя. 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800" b="1" i="1" dirty="0"/>
              <a:t>Сокращение линий определяется в зависимости от расстояния</a:t>
            </a:r>
            <a:r>
              <a:rPr lang="ru-RU" sz="2800" dirty="0"/>
              <a:t> </a:t>
            </a:r>
          </a:p>
        </p:txBody>
      </p:sp>
      <p:pic>
        <p:nvPicPr>
          <p:cNvPr id="6150" name="Picture 12" descr="IMG_19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75" y="13150850"/>
            <a:ext cx="19177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3" descr="IMG_19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3775" y="13366750"/>
            <a:ext cx="19177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484438" y="2852738"/>
            <a:ext cx="44640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+mn-cs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72024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ПЕРСПЕКТИВА КВАДРАТА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9750" y="6021388"/>
            <a:ext cx="83534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а – фронтальное положение,  б – под случайным углом. Р – центральная точка схода</a:t>
            </a:r>
          </a:p>
        </p:txBody>
      </p:sp>
      <p:pic>
        <p:nvPicPr>
          <p:cNvPr id="7174" name="Picture 11" descr="1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788" y="2452688"/>
            <a:ext cx="698500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484438" y="2852738"/>
            <a:ext cx="44640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+mn-cs"/>
            </a:endParaRPr>
          </a:p>
        </p:txBody>
      </p:sp>
      <p:sp>
        <p:nvSpPr>
          <p:cNvPr id="129027" name="Text Box 5"/>
          <p:cNvSpPr txBox="1">
            <a:spLocks noChangeArrowheads="1"/>
          </p:cNvSpPr>
          <p:nvPr/>
        </p:nvSpPr>
        <p:spPr bwMode="auto">
          <a:xfrm>
            <a:off x="2051050" y="404813"/>
            <a:ext cx="6481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ПЕРСПЕКТИВА КРУГА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pic>
        <p:nvPicPr>
          <p:cNvPr id="8197" name="Picture 6" descr="IMG_19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75" y="13150850"/>
            <a:ext cx="19177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IMG_19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3775" y="13366750"/>
            <a:ext cx="19177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403350" y="6021388"/>
            <a:ext cx="7489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</a:rPr>
              <a:t>В перспективных сокращениях окружности имеют вид эллипсов</a:t>
            </a:r>
          </a:p>
        </p:txBody>
      </p:sp>
      <p:pic>
        <p:nvPicPr>
          <p:cNvPr id="8200" name="Picture 11" descr="specris_hudgraph-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133600"/>
            <a:ext cx="6840538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484438" y="2852738"/>
            <a:ext cx="44640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+mn-cs"/>
            </a:endParaRPr>
          </a:p>
        </p:txBody>
      </p:sp>
      <p:sp>
        <p:nvSpPr>
          <p:cNvPr id="128003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72024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ПЕРСПЕКТИВА КУБА И ПАРАЛЛЕЛЕПИПЕДА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pic>
        <p:nvPicPr>
          <p:cNvPr id="9221" name="Picture 6" descr="IMG_19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75" y="13150850"/>
            <a:ext cx="19177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IMG_19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3775" y="13366750"/>
            <a:ext cx="19177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539750" y="5734050"/>
            <a:ext cx="83534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Перспектива параллелепипеда под случайным углом. </a:t>
            </a:r>
          </a:p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F1 иF2 – боковые точки схода, лежащие на линии горизонта</a:t>
            </a:r>
          </a:p>
        </p:txBody>
      </p:sp>
      <p:pic>
        <p:nvPicPr>
          <p:cNvPr id="9224" name="Picture 9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492375"/>
            <a:ext cx="76327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484438" y="2852738"/>
            <a:ext cx="44640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+mn-cs"/>
            </a:endParaRPr>
          </a:p>
        </p:txBody>
      </p:sp>
      <p:sp>
        <p:nvSpPr>
          <p:cNvPr id="130051" name="Text Box 5"/>
          <p:cNvSpPr txBox="1">
            <a:spLocks noChangeArrowheads="1"/>
          </p:cNvSpPr>
          <p:nvPr/>
        </p:nvSpPr>
        <p:spPr bwMode="auto">
          <a:xfrm>
            <a:off x="1619250" y="476250"/>
            <a:ext cx="72024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ПЕРСПЕКТИВА КУБА И ПАРАЛЛЕЛЕПИПЕДА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187450" y="6021388"/>
            <a:ext cx="77057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Р – точка схода, лежащая на линии горизонта</a:t>
            </a:r>
          </a:p>
        </p:txBody>
      </p:sp>
      <p:pic>
        <p:nvPicPr>
          <p:cNvPr id="10246" name="Picture 9" descr="Без 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6588" y="2260600"/>
            <a:ext cx="655320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5"/>
          <p:cNvSpPr txBox="1">
            <a:spLocks noChangeArrowheads="1"/>
          </p:cNvSpPr>
          <p:nvPr/>
        </p:nvSpPr>
        <p:spPr bwMode="auto">
          <a:xfrm>
            <a:off x="1619250" y="404813"/>
            <a:ext cx="72024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ЛИНИЯ И ТОН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339975" y="17732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600" u="sng">
              <a:solidFill>
                <a:schemeClr val="tx2"/>
              </a:solidFill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1547813" y="1052513"/>
            <a:ext cx="7056437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/>
              <a:t>Линиями в рисунке изображается форма предмета. </a:t>
            </a:r>
          </a:p>
          <a:p>
            <a:pPr algn="just"/>
            <a:r>
              <a:rPr lang="ru-RU" altLang="ru-RU" sz="2800"/>
              <a:t>Тоном в рисунке передают свет и тени.</a:t>
            </a:r>
          </a:p>
          <a:p>
            <a:pPr algn="just"/>
            <a:r>
              <a:rPr lang="ru-RU" altLang="ru-RU" sz="2800"/>
              <a:t>Тон в рисунке набирается постепенно, с помощью штриховки.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835150" y="6308725"/>
            <a:ext cx="63373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500" b="1">
                <a:solidFill>
                  <a:schemeClr val="tx2"/>
                </a:solidFill>
              </a:rPr>
              <a:t>Различные способы штриховки</a:t>
            </a:r>
          </a:p>
        </p:txBody>
      </p:sp>
      <p:pic>
        <p:nvPicPr>
          <p:cNvPr id="11270" name="Picture 13" descr="qB4SO3p2ns8"/>
          <p:cNvPicPr>
            <a:picLocks noChangeAspect="1" noChangeArrowheads="1"/>
          </p:cNvPicPr>
          <p:nvPr/>
        </p:nvPicPr>
        <p:blipFill>
          <a:blip r:embed="rId2">
            <a:lum bright="6000" contrast="24000"/>
          </a:blip>
          <a:srcRect/>
          <a:stretch>
            <a:fillRect/>
          </a:stretch>
        </p:blipFill>
        <p:spPr bwMode="auto">
          <a:xfrm>
            <a:off x="2268538" y="3213100"/>
            <a:ext cx="5184775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Эхо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2799</TotalTime>
  <Words>595</Words>
  <Application>Microsoft Office PowerPoint</Application>
  <PresentationFormat>Экран (4:3)</PresentationFormat>
  <Paragraphs>99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Эхо</vt:lpstr>
      <vt:lpstr>Презентация PowerPoint</vt:lpstr>
      <vt:lpstr>Изучение и рисование геометрических тел в учебном академическом рисунке — основа для освоения изображения более сложных форм </vt:lpstr>
      <vt:lpstr>На простых геометрических телах проще понять и усвоить основы объёмно-пространственной конструкции, передачи форм в перспективном сокращении, закономерности светотеней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129</cp:revision>
  <dcterms:created xsi:type="dcterms:W3CDTF">2009-02-20T19:05:37Z</dcterms:created>
  <dcterms:modified xsi:type="dcterms:W3CDTF">2020-11-11T12:53:40Z</dcterms:modified>
</cp:coreProperties>
</file>