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3" r:id="rId2"/>
    <p:sldId id="298" r:id="rId3"/>
    <p:sldId id="294" r:id="rId4"/>
    <p:sldId id="291" r:id="rId5"/>
    <p:sldId id="280" r:id="rId6"/>
    <p:sldId id="264" r:id="rId7"/>
    <p:sldId id="297" r:id="rId8"/>
    <p:sldId id="265" r:id="rId9"/>
    <p:sldId id="302" r:id="rId10"/>
    <p:sldId id="277" r:id="rId11"/>
    <p:sldId id="296" r:id="rId12"/>
    <p:sldId id="285" r:id="rId13"/>
    <p:sldId id="284" r:id="rId14"/>
    <p:sldId id="299" r:id="rId15"/>
    <p:sldId id="300" r:id="rId16"/>
    <p:sldId id="290" r:id="rId17"/>
    <p:sldId id="301" r:id="rId18"/>
    <p:sldId id="30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48" autoAdjust="0"/>
  </p:normalViewPr>
  <p:slideViewPr>
    <p:cSldViewPr>
      <p:cViewPr varScale="1">
        <p:scale>
          <a:sx n="115" d="100"/>
          <a:sy n="115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63557-67E3-4EDF-8122-095EFB23B3EB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BC3C0-6686-4187-89A0-A1091030FE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B8%20%D0%B1%D1%80%D0%B0%D0%BA%D0%B0&amp;pos=157&amp;lr=56&amp;rpt=simage" TargetMode="External"/><Relationship Id="rId7" Type="http://schemas.openxmlformats.org/officeDocument/2006/relationships/hyperlink" Target="Fcontents/services/dt4y966uaao30dv9syzm1360323575.jpg" TargetMode="External"/><Relationship Id="rId2" Type="http://schemas.openxmlformats.org/officeDocument/2006/relationships/hyperlink" Target="http://images.yandex.ru/yandsearch?source=psearch&amp;fp=5&amp;img_url=http://media-cache-ec4.pinterest.com/upload/38280665552532315_ARUQTBQd_b.jpg&amp;uinfo=ww-1903-wh-988-fw-1678-fh-598-pd-1&amp;p=5&amp;text=%D0%BF%D1%80%D0%B0%D0%B2%D0%BE%D0%B2%D1%8B%D0%B5%20%D0%BE%D1%81%D0%BD%D0%BE%D0%B2%D1%8B%20%D1%81%D0%B5%D0%BC%D1%8C%D0%B8%20%D0%B8%20%D0%B1%D1%80%D0%B0%D0%BA%D0%B0&amp;pos=157&amp;lr=56&amp;rpt=simag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yandex.ru/yandsearch?p=11&amp;text=%D1%81%D0%BE%D0%B2%D0%BC%D0%B5%D1%81%D1%82%D0%BD%D0%B0%D1%8F%20%D1%81%D0%BE%D0%B1%D1%81%D1%82%D0%B2%D0%B5%D0%BD%D0%BD%D0%BE%D1%81%D1%82%D1%8C&amp;fp=11&amp;pos=335&amp;uinfo=ww-1903-wh-988-fw-1678-fh-598-pd-1&amp;rpt=simage&amp;img_url=http://www.oformit-nasledstvo.ru/contents/services/dt4y966uaao30dv9syzm1360323575.jpg" TargetMode="External"/><Relationship Id="rId5" Type="http://schemas.openxmlformats.org/officeDocument/2006/relationships/hyperlink" Target="Fb6/2865af9c6200.jpg" TargetMode="External"/><Relationship Id="rId4" Type="http://schemas.openxmlformats.org/officeDocument/2006/relationships/hyperlink" Target="http://images.yandex.ru/yandsearch?p=3&amp;text=%D1%81%D0%B5%D0%BC%D0%B5%D0%B9%D0%BD%D0%BE%D0%B5%20%D0%BF%D1%80%D0%B0%D0%B2%D0%BE%20%D0%BA%D0%B0%D1%80%D1%82%D0%B8%D0%BD%D0%BA%D0%B8&amp;fp=3&amp;pos=93&amp;uinfo=ww-1903-wh-988-fw-1678-fh-598-pd-1&amp;rpt=simage&amp;img_url=http://s010.radikal.ru/i314/1111/b6/2865af9c6200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908720"/>
            <a:ext cx="86868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 smtClean="0"/>
              <a:t> </a:t>
            </a:r>
            <a:br>
              <a:rPr lang="ru-RU" sz="1600" i="1" dirty="0" smtClean="0"/>
            </a:b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4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«Правовые основы </a:t>
            </a:r>
            <a:br>
              <a:rPr lang="ru-RU" sz="4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семьи и брака»</a:t>
            </a:r>
            <a:br>
              <a:rPr lang="ru-RU" sz="4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900" i="1" dirty="0" smtClean="0"/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 </a:t>
            </a:r>
            <a:endParaRPr lang="ru-RU" sz="1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420887"/>
            <a:ext cx="8686800" cy="2304257"/>
          </a:xfrm>
          <a:effectLst>
            <a:reflection blurRad="6350" stA="50000" endA="300" endPos="55500" dist="50800" dir="5400000" sy="-100000" algn="bl" rotWithShape="0"/>
          </a:effectLst>
        </p:spPr>
        <p:txBody>
          <a:bodyPr>
            <a:normAutofit/>
          </a:bodyPr>
          <a:lstStyle/>
          <a:p>
            <a:pPr>
              <a:buNone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79252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574305" y="4719137"/>
            <a:ext cx="356969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Коновалова Ольга Владимировна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учитель обществознания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МКОУ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Новобуринская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СОШ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Кунашакского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района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Челябинской области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7414" name="Picture 6" descr="http://img1.liveinternet.ru/images/attach/c/8/99/77/99077281_0081875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852936"/>
            <a:ext cx="4320480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Личные  неимущественные  права  супругов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627240" cy="47244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 Право на свободный выбор профессии, рода занятий, места пребывания и жительства.</a:t>
            </a:r>
          </a:p>
          <a:p>
            <a:r>
              <a:rPr lang="ru-RU" sz="2400" dirty="0" smtClean="0"/>
              <a:t>2. Право на выбор фамилии при заключении и расторжении брака.</a:t>
            </a:r>
          </a:p>
          <a:p>
            <a:r>
              <a:rPr lang="ru-RU" sz="2400" dirty="0" smtClean="0"/>
              <a:t>3. Право на совместное решение вопросов материнства, отцовства, воспитания и образования детей.</a:t>
            </a:r>
            <a:endParaRPr lang="ru-RU" sz="2400" dirty="0"/>
          </a:p>
        </p:txBody>
      </p:sp>
      <p:pic>
        <p:nvPicPr>
          <p:cNvPr id="8195" name="Picture 3" descr="C:\Users\домик\Downloads\6a00d83451b82d69e200e54fc22d598834-800w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708920"/>
            <a:ext cx="3312368" cy="22047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Имущественные  права  супругов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491336" cy="47244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К имущественным правам супругов закон относит:</a:t>
            </a:r>
          </a:p>
          <a:p>
            <a:pPr>
              <a:buNone/>
            </a:pPr>
            <a:r>
              <a:rPr lang="ru-RU" sz="2400" dirty="0" smtClean="0"/>
              <a:t> 1. Право на личную собственность. </a:t>
            </a:r>
          </a:p>
          <a:p>
            <a:pPr>
              <a:buNone/>
            </a:pPr>
            <a:r>
              <a:rPr lang="ru-RU" sz="2400" dirty="0" smtClean="0"/>
              <a:t> 2. Право на совместную собственность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Имущественные правоотношения:</a:t>
            </a:r>
          </a:p>
          <a:p>
            <a:pPr>
              <a:buNone/>
            </a:pPr>
            <a:r>
              <a:rPr lang="ru-RU" sz="2400" dirty="0" smtClean="0"/>
              <a:t>1. Законный режим.</a:t>
            </a:r>
          </a:p>
          <a:p>
            <a:pPr>
              <a:buNone/>
            </a:pPr>
            <a:r>
              <a:rPr lang="ru-RU" sz="2400" dirty="0" smtClean="0"/>
              <a:t>2. Договорной режим.</a:t>
            </a:r>
          </a:p>
          <a:p>
            <a:endParaRPr lang="ru-RU" sz="2400" dirty="0"/>
          </a:p>
        </p:txBody>
      </p:sp>
      <p:pic>
        <p:nvPicPr>
          <p:cNvPr id="7169" name="Picture 1" descr="C:\Users\домик\Downloads\sistema_norm_administrativnogo_prava_6355_10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708920"/>
            <a:ext cx="3025748" cy="180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Что такое брачный договор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Первые брачные контракты начали заключаться ещё в Англии XVII века для того, чтобы защитить права замужней женщины и ее кровных родственников на фамильное имущество.</a:t>
            </a:r>
            <a:endParaRPr lang="ru-RU" sz="2400" b="1" i="1" dirty="0" smtClean="0"/>
          </a:p>
          <a:p>
            <a:pPr>
              <a:buNone/>
            </a:pPr>
            <a:endParaRPr lang="ru-RU" sz="2400" b="1" i="1" dirty="0" smtClean="0"/>
          </a:p>
          <a:p>
            <a:pPr>
              <a:buNone/>
            </a:pPr>
            <a:endParaRPr lang="ru-RU" sz="2400" b="1" i="1" dirty="0" smtClean="0"/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Брачный договор – это юридическое соглашение лиц, вступающих в брак, определяющее имущественные права и обязанности супругов в браке и (или) в случае его расторжения.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7200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            Расторжение брака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124743"/>
          <a:ext cx="8391876" cy="5563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1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46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В ЗАГСе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В суде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040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Обоюдное согласие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Один из супругов уклоняется от</a:t>
                      </a:r>
                      <a:r>
                        <a:rPr lang="ru-RU" sz="2400" b="0" baseline="0" dirty="0" smtClean="0"/>
                        <a:t> </a:t>
                      </a:r>
                      <a:r>
                        <a:rPr lang="ru-RU" sz="2400" b="0" dirty="0" smtClean="0"/>
                        <a:t>расторжения брака</a:t>
                      </a:r>
                      <a:endParaRPr lang="ru-RU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040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Нет общих несовершеннолетних детей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/>
                        <a:t>В семье есть несовершеннолетние дети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040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Один из супругов признан безвестно отсутствующим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5502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Один из супругов приговорен к лишению свободы</a:t>
                      </a:r>
                      <a:r>
                        <a:rPr lang="ru-RU" sz="2400" b="0" baseline="0" dirty="0" smtClean="0"/>
                        <a:t> на срок свыше трех лет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/>
                        <a:t>Один из супругов признан судом недееспособным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/>
                        <a:t>В случае смерти супруга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Проверь свои знания: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Autofit/>
          </a:bodyPr>
          <a:lstStyle/>
          <a:p>
            <a:pPr>
              <a:buNone/>
            </a:pPr>
            <a:r>
              <a:rPr kumimoji="1" lang="ru-RU" sz="2400" b="1" dirty="0" smtClean="0">
                <a:solidFill>
                  <a:srgbClr val="800000"/>
                </a:solidFill>
              </a:rPr>
              <a:t>1. Добровольный союз между мужчиной и женщиной, имеющий целью создание семьи и порождающий между супругами взаимные права  и обязанности, называется …</a:t>
            </a:r>
          </a:p>
          <a:p>
            <a:pPr>
              <a:buNone/>
            </a:pPr>
            <a:r>
              <a:rPr kumimoji="1" lang="ru-RU" sz="2400" b="1" dirty="0" smtClean="0">
                <a:solidFill>
                  <a:srgbClr val="800000"/>
                </a:solidFill>
              </a:rPr>
              <a:t>    </a:t>
            </a:r>
            <a:r>
              <a:rPr kumimoji="1" lang="ru-RU" sz="2400" dirty="0" smtClean="0">
                <a:solidFill>
                  <a:srgbClr val="800000"/>
                </a:solidFill>
              </a:rPr>
              <a:t>а) брачным договором</a:t>
            </a:r>
          </a:p>
          <a:p>
            <a:pPr>
              <a:buNone/>
            </a:pPr>
            <a:r>
              <a:rPr kumimoji="1" lang="ru-RU" sz="2400" dirty="0" smtClean="0">
                <a:solidFill>
                  <a:srgbClr val="800000"/>
                </a:solidFill>
              </a:rPr>
              <a:t>    б) помолвкой</a:t>
            </a:r>
          </a:p>
          <a:p>
            <a:pPr>
              <a:buNone/>
            </a:pPr>
            <a:r>
              <a:rPr kumimoji="1" lang="ru-RU" sz="2400" dirty="0" smtClean="0">
                <a:solidFill>
                  <a:srgbClr val="800000"/>
                </a:solidFill>
              </a:rPr>
              <a:t>    в) браком</a:t>
            </a:r>
          </a:p>
          <a:p>
            <a:pPr>
              <a:buNone/>
            </a:pPr>
            <a:r>
              <a:rPr kumimoji="1" lang="ru-RU" sz="2400" b="1" dirty="0" smtClean="0">
                <a:solidFill>
                  <a:srgbClr val="800000"/>
                </a:solidFill>
              </a:rPr>
              <a:t>2. Какое из приведенных ниже действий нарушает нормы семейного права:</a:t>
            </a:r>
          </a:p>
          <a:p>
            <a:pPr>
              <a:buNone/>
            </a:pPr>
            <a:r>
              <a:rPr kumimoji="1" lang="ru-RU" sz="2400" dirty="0" smtClean="0">
                <a:solidFill>
                  <a:srgbClr val="800000"/>
                </a:solidFill>
              </a:rPr>
              <a:t>    а) супруга без согласия мужа подала на развод</a:t>
            </a:r>
          </a:p>
          <a:p>
            <a:pPr>
              <a:buNone/>
            </a:pPr>
            <a:r>
              <a:rPr kumimoji="1" lang="ru-RU" sz="2400" dirty="0" smtClean="0">
                <a:solidFill>
                  <a:srgbClr val="800000"/>
                </a:solidFill>
              </a:rPr>
              <a:t>    б) супруг не допускал жену к обсуждению вопросов семейного бюджета</a:t>
            </a:r>
          </a:p>
          <a:p>
            <a:pPr>
              <a:buNone/>
            </a:pPr>
            <a:r>
              <a:rPr kumimoji="1" lang="ru-RU" sz="2400" dirty="0" smtClean="0">
                <a:solidFill>
                  <a:srgbClr val="800000"/>
                </a:solidFill>
              </a:rPr>
              <a:t>    в) супруг при вступлении в брак поменял свою фамилию на фамилию жены</a:t>
            </a:r>
          </a:p>
          <a:p>
            <a:pPr>
              <a:buNone/>
            </a:pPr>
            <a:endParaRPr kumimoji="1" lang="ru-RU" sz="2400" dirty="0" smtClean="0">
              <a:solidFill>
                <a:srgbClr val="800000"/>
              </a:solidFill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Проверь свои знания: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kumimoji="1" lang="ru-RU" sz="9600" b="1" dirty="0" smtClean="0">
                <a:solidFill>
                  <a:srgbClr val="800000"/>
                </a:solidFill>
              </a:rPr>
              <a:t>4. Что из перечисленного относится к личным неимущественным правам супругов?</a:t>
            </a:r>
          </a:p>
          <a:p>
            <a:pPr>
              <a:buNone/>
            </a:pPr>
            <a:r>
              <a:rPr kumimoji="1" lang="ru-RU" sz="9600" dirty="0" smtClean="0">
                <a:solidFill>
                  <a:srgbClr val="800000"/>
                </a:solidFill>
              </a:rPr>
              <a:t>а) сохранение добрачной фамилии или изменение фамилии одного из супругов в качестве общей</a:t>
            </a:r>
          </a:p>
          <a:p>
            <a:pPr>
              <a:buNone/>
            </a:pPr>
            <a:r>
              <a:rPr kumimoji="1" lang="ru-RU" sz="9600" dirty="0" smtClean="0">
                <a:solidFill>
                  <a:srgbClr val="800000"/>
                </a:solidFill>
              </a:rPr>
              <a:t>б) совместное решение вопросов жизни семьи</a:t>
            </a:r>
          </a:p>
          <a:p>
            <a:pPr>
              <a:buNone/>
            </a:pPr>
            <a:r>
              <a:rPr kumimoji="1" lang="ru-RU" sz="9600" dirty="0" smtClean="0">
                <a:solidFill>
                  <a:srgbClr val="800000"/>
                </a:solidFill>
              </a:rPr>
              <a:t>в) расторжение брака</a:t>
            </a:r>
          </a:p>
          <a:p>
            <a:pPr>
              <a:buNone/>
            </a:pPr>
            <a:r>
              <a:rPr kumimoji="1" lang="ru-RU" sz="9600" dirty="0" smtClean="0">
                <a:solidFill>
                  <a:srgbClr val="800000"/>
                </a:solidFill>
              </a:rPr>
              <a:t>г) распоряжение вещами индивидуального пользования</a:t>
            </a:r>
          </a:p>
          <a:p>
            <a:pPr>
              <a:buNone/>
            </a:pPr>
            <a:endParaRPr kumimoji="1" lang="ru-RU" sz="9600" b="1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kumimoji="1" lang="ru-RU" sz="9600" b="1" dirty="0" smtClean="0">
                <a:solidFill>
                  <a:srgbClr val="800000"/>
                </a:solidFill>
              </a:rPr>
              <a:t>5</a:t>
            </a:r>
            <a:r>
              <a:rPr kumimoji="1" lang="ru-RU" sz="9600" dirty="0" smtClean="0">
                <a:solidFill>
                  <a:srgbClr val="800000"/>
                </a:solidFill>
              </a:rPr>
              <a:t>. Друг и любимый человек шестнадцатилетней Татьяны уезжает после окончания института в длительную заграничную командировку и предлагает ей вступить в законный брак. Таня была бы счастлива стать женой  Володи,  но  уверена,  что  их не  распишут,  ибо  она  не достигла</a:t>
            </a:r>
          </a:p>
          <a:p>
            <a:pPr>
              <a:buNone/>
            </a:pPr>
            <a:r>
              <a:rPr kumimoji="1" lang="ru-RU" sz="9600" dirty="0" smtClean="0">
                <a:solidFill>
                  <a:srgbClr val="800000"/>
                </a:solidFill>
              </a:rPr>
              <a:t>    еще совершеннолетия. </a:t>
            </a:r>
          </a:p>
          <a:p>
            <a:pPr>
              <a:buNone/>
            </a:pPr>
            <a:r>
              <a:rPr kumimoji="1" lang="ru-RU" sz="9600" dirty="0" smtClean="0">
                <a:solidFill>
                  <a:srgbClr val="800000"/>
                </a:solidFill>
              </a:rPr>
              <a:t>    Права ли Татьяна? Аргументируйте свой ответ.</a:t>
            </a:r>
          </a:p>
          <a:p>
            <a:pPr>
              <a:buNone/>
            </a:pPr>
            <a:endParaRPr kumimoji="1" lang="ru-RU" sz="9600" dirty="0" smtClean="0">
              <a:solidFill>
                <a:srgbClr val="800000"/>
              </a:solidFill>
            </a:endParaRPr>
          </a:p>
          <a:p>
            <a:pPr>
              <a:buNone/>
            </a:pPr>
            <a:endParaRPr kumimoji="1" lang="ru-RU" sz="9600" dirty="0" smtClean="0">
              <a:solidFill>
                <a:srgbClr val="800000"/>
              </a:solidFill>
            </a:endParaRPr>
          </a:p>
          <a:p>
            <a:pPr>
              <a:buNone/>
            </a:pPr>
            <a:endParaRPr kumimoji="1" lang="ru-RU" sz="9600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kumimoji="1" lang="ru-RU" sz="9600" dirty="0" smtClean="0">
                <a:solidFill>
                  <a:srgbClr val="800000"/>
                </a:solidFill>
              </a:rPr>
              <a:t>. </a:t>
            </a:r>
          </a:p>
          <a:p>
            <a:pPr>
              <a:buNone/>
            </a:pPr>
            <a:endParaRPr kumimoji="1" lang="ru-RU" sz="9600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kumimoji="1" lang="ru-RU" b="1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endParaRPr kumimoji="1" lang="ru-RU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sz="3200" dirty="0" smtClean="0"/>
              <a:t>Домашнее задание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ru-RU" sz="2400" dirty="0" smtClean="0">
                <a:solidFill>
                  <a:srgbClr val="C00000"/>
                </a:solidFill>
              </a:rPr>
              <a:t>1. Прочитать </a:t>
            </a:r>
            <a:r>
              <a:rPr kumimoji="1" lang="en-US" sz="2400" dirty="0" smtClean="0">
                <a:solidFill>
                  <a:srgbClr val="C00000"/>
                </a:solidFill>
                <a:cs typeface="Times New Roman" pitchFamily="18" charset="0"/>
              </a:rPr>
              <a:t>§</a:t>
            </a:r>
            <a:r>
              <a:rPr kumimoji="1" lang="ru-RU" sz="2400" dirty="0" smtClean="0">
                <a:solidFill>
                  <a:srgbClr val="C00000"/>
                </a:solidFill>
                <a:cs typeface="Times New Roman" pitchFamily="18" charset="0"/>
              </a:rPr>
              <a:t> 15.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2. </a:t>
            </a:r>
            <a:r>
              <a:rPr lang="ru-RU" sz="2400" dirty="0" smtClean="0">
                <a:solidFill>
                  <a:srgbClr val="C00000"/>
                </a:solidFill>
              </a:rPr>
              <a:t>В периодической  печати найти материал, относящийся к  семейному праву.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Источники: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Семейный кодекс РФ</a:t>
            </a:r>
          </a:p>
          <a:p>
            <a:r>
              <a:rPr lang="ru-RU" sz="2400" dirty="0" smtClean="0"/>
              <a:t>Конституция РФ</a:t>
            </a:r>
          </a:p>
          <a:p>
            <a:r>
              <a:rPr lang="ru-RU" sz="2400" dirty="0" smtClean="0"/>
              <a:t>Задания и тесты по обществознанию 9 класс. М. «Школьная Пресса» 2008г.</a:t>
            </a:r>
          </a:p>
          <a:p>
            <a:r>
              <a:rPr lang="ru-RU" sz="2400" dirty="0" smtClean="0"/>
              <a:t>Кравченко А.И. Певцова Е.А. Обществознание: учебник для 9 </a:t>
            </a:r>
            <a:r>
              <a:rPr lang="ru-RU" sz="2400" dirty="0" err="1" smtClean="0"/>
              <a:t>класса.-М</a:t>
            </a:r>
            <a:r>
              <a:rPr lang="ru-RU" sz="2400" dirty="0" smtClean="0"/>
              <a:t>.: «Русское слово», 2008.-224с.</a:t>
            </a:r>
          </a:p>
          <a:p>
            <a:r>
              <a:rPr lang="ru-RU" sz="2400" dirty="0" smtClean="0"/>
              <a:t>Е.А. Певцова. Обществознание. Книга для учителя 8 - 9 класс. М. «Русское слово» 2009г.</a:t>
            </a:r>
          </a:p>
          <a:p>
            <a:pPr lvl="0"/>
            <a:r>
              <a:rPr lang="ru-RU" sz="2400" dirty="0" smtClean="0"/>
              <a:t>Семейное право. Дополнительные материалы к учебнику «Обществознание. Основы государства и права». А.Ф.Никитин. М., «Дрофа» 2010 г.</a:t>
            </a:r>
            <a:endParaRPr lang="ru-RU" sz="240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8356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Ресурсы  интернет: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980728"/>
            <a:ext cx="849694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hlinkClick r:id="rId2"/>
            </a:endParaRPr>
          </a:p>
          <a:p>
            <a:endParaRPr lang="ru-RU" sz="1400" dirty="0" smtClean="0">
              <a:hlinkClick r:id="rId2"/>
            </a:endParaRPr>
          </a:p>
          <a:p>
            <a:r>
              <a:rPr lang="ru-RU" sz="1400" dirty="0" smtClean="0">
                <a:hlinkClick r:id="rId2"/>
              </a:rPr>
              <a:t>1. </a:t>
            </a:r>
          </a:p>
          <a:p>
            <a:r>
              <a:rPr lang="en-US" sz="1400" dirty="0" smtClean="0">
                <a:hlinkClick r:id="rId2"/>
              </a:rPr>
              <a:t>http://images.yandex.ru/yandsearch?source=psearch&amp;fp=5&amp;img_url=http%3A%2F%2Fmedia-cache-ec4.pinterest.com%2Fupload%2F38280665552532315_ARUQTBQd_b.jpg&amp;uinfo=ww-1903-wh-988-fw-1678-fh-598-pd-1&amp;p=5&amp;text=%D0%BF%D1%80%D0%B0%D0%B2%D0%BE%D0%B2%D1%8B%D0%B5%20%D0%BE%D1%81%D0%BD%D0%BE%D0%B2%D1%8B%20%D1%81%D0%B5%D0%BC%D1%8C%D0%B8%20%D0%</a:t>
            </a:r>
            <a:r>
              <a:rPr lang="en-US" sz="1400" dirty="0" smtClean="0">
                <a:hlinkClick r:id="rId3" action="ppaction://hlinkfile"/>
              </a:rPr>
              <a:t>B8%20%D0%B1%D1%80%D0%B0%D0%BA%D0%B0&amp;pos=157&amp;lr=56&amp;rpt=simage</a:t>
            </a:r>
            <a:r>
              <a:rPr lang="ru-RU" sz="1400" dirty="0" smtClean="0"/>
              <a:t> (картинка)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204864"/>
            <a:ext cx="864096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hlinkClick r:id="rId4"/>
            </a:endParaRPr>
          </a:p>
          <a:p>
            <a:endParaRPr lang="ru-RU" sz="1400" dirty="0" smtClean="0">
              <a:hlinkClick r:id="rId4"/>
            </a:endParaRPr>
          </a:p>
          <a:p>
            <a:endParaRPr lang="ru-RU" sz="1400" dirty="0" smtClean="0">
              <a:hlinkClick r:id="rId4"/>
            </a:endParaRPr>
          </a:p>
          <a:p>
            <a:endParaRPr lang="ru-RU" sz="1400" dirty="0" smtClean="0">
              <a:hlinkClick r:id="rId4"/>
            </a:endParaRPr>
          </a:p>
          <a:p>
            <a:r>
              <a:rPr lang="ru-RU" sz="1400" dirty="0" smtClean="0">
                <a:hlinkClick r:id="rId4"/>
              </a:rPr>
              <a:t>2. </a:t>
            </a:r>
            <a:r>
              <a:rPr lang="en-US" sz="1400" dirty="0" smtClean="0">
                <a:hlinkClick r:id="rId4"/>
              </a:rPr>
              <a:t>http://images.yandex.ru/yandsearch?p=3&amp;text=%D1%81%D0%B5%D0%BC%D0%B5%D0%B9%D0%BD%D0%BE%D0%B5%20%D0%BF%D1%80%D0%B0%D0%B2%D0%BE%20%D0%BA%D0%B0%D1%80%D1%82%D0%B8%D0%BD%D0%BA%D0%B8&amp;fp=3&amp;pos=93&amp;uinfo=ww-1903-wh-988-fw-1678-fh-598-pd-1&amp;rpt=simage&amp;img_url=http%3A%2F%2Fs010.radikal.ru%2Fi314%2F1111%2</a:t>
            </a:r>
            <a:r>
              <a:rPr lang="en-US" sz="1400" dirty="0" smtClean="0">
                <a:hlinkClick r:id="rId5" action="ppaction://hlinkfile"/>
              </a:rPr>
              <a:t>Fb6%2F2865af9c6200.jpg</a:t>
            </a:r>
            <a:r>
              <a:rPr lang="ru-RU" sz="1400" dirty="0" smtClean="0"/>
              <a:t> (картинка)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356992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hlinkClick r:id="rId6"/>
            </a:endParaRPr>
          </a:p>
          <a:p>
            <a:endParaRPr lang="ru-RU" sz="1400" dirty="0" smtClean="0">
              <a:hlinkClick r:id="rId6"/>
            </a:endParaRPr>
          </a:p>
          <a:p>
            <a:endParaRPr lang="ru-RU" sz="1400" dirty="0" smtClean="0">
              <a:hlinkClick r:id="rId6"/>
            </a:endParaRPr>
          </a:p>
          <a:p>
            <a:endParaRPr lang="ru-RU" sz="1400" dirty="0" smtClean="0">
              <a:hlinkClick r:id="rId6"/>
            </a:endParaRPr>
          </a:p>
          <a:p>
            <a:endParaRPr lang="ru-RU" sz="1400" dirty="0" smtClean="0">
              <a:hlinkClick r:id="rId6"/>
            </a:endParaRPr>
          </a:p>
          <a:p>
            <a:endParaRPr lang="ru-RU" sz="1400" dirty="0" smtClean="0">
              <a:hlinkClick r:id="rId6"/>
            </a:endParaRPr>
          </a:p>
          <a:p>
            <a:r>
              <a:rPr lang="ru-RU" sz="1400" dirty="0" smtClean="0">
                <a:hlinkClick r:id="rId6"/>
              </a:rPr>
              <a:t>3.</a:t>
            </a:r>
          </a:p>
          <a:p>
            <a:r>
              <a:rPr lang="en-US" sz="1400" dirty="0" smtClean="0">
                <a:hlinkClick r:id="rId6"/>
              </a:rPr>
              <a:t>http://images.yandex.ru/yandsearch?p=11&amp;text=%D1%81%D0%BE%D0%B2%D0%BC%D0%B5%D1%81%D1%82%D0%BD%D0%B0%D1%8F%20%D1%81%D0%BE%D0%B1%D1%81%D1%82%D0%B2%D0%B5%D0%BD%D0%BD%D0%BE%D1%81%D1%82%D1%8C&amp;fp=11&amp;pos=335&amp;uinfo=ww-1903-wh-988-fw-1678-fh-598-pd-1&amp;rpt=simage&amp;img_url=http%3A%2F%2Fwww.oformit-nasledstvo.ru%2</a:t>
            </a:r>
            <a:r>
              <a:rPr lang="en-US" sz="1400" dirty="0" smtClean="0">
                <a:hlinkClick r:id="rId7" action="ppaction://hlinkfile"/>
              </a:rPr>
              <a:t>Fcontents%2Fservices%2Fdt4y966uaao30dv9syzm1360323575.jpg</a:t>
            </a:r>
            <a:r>
              <a:rPr lang="ru-RU" sz="1400" dirty="0" smtClean="0"/>
              <a:t> (картинка)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План урока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235301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1. Семья и брак.</a:t>
            </a:r>
          </a:p>
          <a:p>
            <a:r>
              <a:rPr lang="ru-RU" sz="3400" dirty="0" smtClean="0"/>
              <a:t>2. Порядок и условия заключения брака.</a:t>
            </a:r>
          </a:p>
          <a:p>
            <a:r>
              <a:rPr lang="ru-RU" sz="3400" dirty="0" smtClean="0"/>
              <a:t>3. Личные и имущественные права и обязанности супругов.</a:t>
            </a:r>
          </a:p>
          <a:p>
            <a:r>
              <a:rPr lang="ru-RU" sz="3400" dirty="0" smtClean="0"/>
              <a:t>4. Брачный договор.</a:t>
            </a:r>
          </a:p>
          <a:p>
            <a:r>
              <a:rPr lang="ru-RU" sz="3400" dirty="0" smtClean="0"/>
              <a:t>5. Расторжение брака.</a:t>
            </a:r>
          </a:p>
          <a:p>
            <a:r>
              <a:rPr lang="ru-RU" sz="3400" dirty="0" smtClean="0"/>
              <a:t>6. Права и обязанности родителей и детей.</a:t>
            </a:r>
          </a:p>
          <a:p>
            <a:r>
              <a:rPr lang="ru-RU" sz="3400" dirty="0" smtClean="0"/>
              <a:t>7. Закрепление пройденного материала.</a:t>
            </a:r>
          </a:p>
          <a:p>
            <a:r>
              <a:rPr lang="ru-RU" sz="3400" dirty="0" smtClean="0"/>
              <a:t>8. Подведение итогов. Домашнее задание</a:t>
            </a:r>
          </a:p>
          <a:p>
            <a:endParaRPr lang="ru-RU" sz="3400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 </a:t>
            </a:r>
            <a:r>
              <a:rPr lang="ru-RU" sz="3200" dirty="0" smtClean="0"/>
              <a:t>Эпиграф к уроку: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/>
              <a:t>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«Жениться это значит наполовину уменьшить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свои права и вдвое увеличить свои обязанности». 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C00000"/>
                </a:solidFill>
              </a:rPr>
              <a:t>     </a:t>
            </a:r>
            <a:endParaRPr lang="ru-RU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800" i="1" dirty="0" smtClean="0">
                <a:solidFill>
                  <a:srgbClr val="C00000"/>
                </a:solidFill>
              </a:rPr>
              <a:t>                                                                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</a:rPr>
              <a:t>(А.Шопенгауэр)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 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           Что такое семья?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В древности словом семья обозначали домочадцев, челядь, не обязательно связанных родственными узами. Более того, слово это использовалось для обозначения даже не родовой, а некоей территориальной общности людей. </a:t>
            </a:r>
          </a:p>
          <a:p>
            <a:pPr>
              <a:buNone/>
            </a:pPr>
            <a:endParaRPr lang="ru-RU" sz="2400" b="1" i="1" dirty="0" smtClean="0">
              <a:latin typeface="Franklin Gothic Medium" pitchFamily="34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Franklin Gothic Medium" pitchFamily="34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C00000"/>
                </a:solidFill>
                <a:latin typeface="Franklin Gothic Medium" pitchFamily="34" charset="0"/>
                <a:cs typeface="Times New Roman" pitchFamily="18" charset="0"/>
              </a:rPr>
              <a:t>Семья – малая группа людей, основанная на кровном родстве и связанная общностью быта, взаимными правами и обязанностями.</a:t>
            </a:r>
          </a:p>
          <a:p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Семейного права.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371763"/>
          <a:ext cx="8352928" cy="4721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454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           Линии сравнения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     Характеристика понятий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724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Чем характеризуется этот союз?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Добровольный союз</a:t>
                      </a:r>
                      <a:endParaRPr lang="ru-RU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238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Кто может заключить брак?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Мужчина и женщина</a:t>
                      </a:r>
                      <a:endParaRPr lang="ru-RU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1934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Кому принадлежит главная</a:t>
                      </a:r>
                      <a:r>
                        <a:rPr lang="ru-RU" sz="2400" b="0" baseline="0" dirty="0" smtClean="0"/>
                        <a:t> роль в союзе?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Союз равноправный, все вопросы решаются по взаимному согласию</a:t>
                      </a:r>
                      <a:endParaRPr lang="ru-RU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237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Какова цель союза?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Создание семьи</a:t>
                      </a:r>
                      <a:endParaRPr lang="ru-RU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7835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Какой брак признает государство?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Только зарегистрированный брак</a:t>
                      </a:r>
                      <a:endParaRPr lang="ru-RU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</a:t>
            </a:r>
            <a:r>
              <a:rPr lang="ru-RU" sz="3200" dirty="0" smtClean="0"/>
              <a:t>Что такое брак?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Слово </a:t>
            </a:r>
            <a:r>
              <a:rPr lang="ru-RU" sz="2400" b="1" i="1" dirty="0" smtClean="0"/>
              <a:t>«брак»</a:t>
            </a:r>
            <a:r>
              <a:rPr lang="ru-RU" sz="2400" i="1" dirty="0" smtClean="0"/>
              <a:t> образовалось от древнерусского «</a:t>
            </a:r>
            <a:r>
              <a:rPr lang="ru-RU" sz="2400" i="1" dirty="0" err="1" smtClean="0"/>
              <a:t>брачити</a:t>
            </a:r>
            <a:r>
              <a:rPr lang="ru-RU" sz="2400" i="1" dirty="0" smtClean="0"/>
              <a:t>» - отбирать хорошее и отклонять плохое.</a:t>
            </a:r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Брак - это оформленный в законном порядке свободный, добровольный, равноправный союз мужчины и женщины с целью создания семьи, порождающий новые права и обязанности.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и условия заключения брака.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Порядок заключения брака: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600" dirty="0" smtClean="0"/>
              <a:t>- производится в любом из органов ЗАГС на территории РФ;</a:t>
            </a:r>
            <a:br>
              <a:rPr lang="ru-RU" sz="2600" dirty="0" smtClean="0"/>
            </a:br>
            <a:r>
              <a:rPr lang="ru-RU" sz="2600" dirty="0" smtClean="0"/>
              <a:t>- в личном присутствии вступающих в брак лиц;</a:t>
            </a:r>
            <a:br>
              <a:rPr lang="ru-RU" sz="2600" dirty="0" smtClean="0"/>
            </a:br>
            <a:r>
              <a:rPr lang="ru-RU" sz="2600" dirty="0" smtClean="0"/>
              <a:t>- по истечении одного месяца со дня подачи совместного  заявления;</a:t>
            </a:r>
            <a:br>
              <a:rPr lang="ru-RU" sz="2600" dirty="0" smtClean="0"/>
            </a:br>
            <a:r>
              <a:rPr lang="ru-RU" sz="2600" dirty="0" smtClean="0"/>
              <a:t>- в торжественной обстановке (по желанию);</a:t>
            </a:r>
            <a:br>
              <a:rPr lang="ru-RU" sz="2600" dirty="0" smtClean="0"/>
            </a:br>
            <a:r>
              <a:rPr lang="ru-RU" sz="2600" dirty="0" smtClean="0"/>
              <a:t>- в запись акта гражданского состояния по выбору супругов записывается их новая общая фамилия либо добрачные фамилии каждого;</a:t>
            </a:r>
            <a:br>
              <a:rPr lang="ru-RU" sz="2600" dirty="0" smtClean="0"/>
            </a:br>
            <a:r>
              <a:rPr lang="ru-RU" sz="2600" dirty="0" smtClean="0"/>
              <a:t>- выдается свидетельство о заключении брака</a:t>
            </a:r>
            <a:r>
              <a:rPr lang="ru-RU" dirty="0" smtClean="0"/>
              <a:t>. </a:t>
            </a:r>
            <a:r>
              <a:rPr lang="ru-RU" sz="2200" dirty="0" smtClean="0"/>
              <a:t>(ст.11 СК РФ)</a:t>
            </a:r>
            <a:endParaRPr lang="ru-RU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15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Условия заключения брака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124744"/>
          <a:ext cx="8143932" cy="5454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1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629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Условия заключения брака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Обстоятельства,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</a:rPr>
                        <a:t> препятствующие заключению брака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8347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Взаимное согласие супругов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Если одно лицо уже состоит в другом зарегистрированном браке</a:t>
                      </a:r>
                      <a:endParaRPr lang="ru-RU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372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Достижение брачного возраста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Между  близкими родственниками</a:t>
                      </a:r>
                      <a:endParaRPr lang="ru-RU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2372">
                <a:tc>
                  <a:txBody>
                    <a:bodyPr/>
                    <a:lstStyle/>
                    <a:p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Между</a:t>
                      </a:r>
                      <a:r>
                        <a:rPr lang="ru-RU" sz="2400" b="0" baseline="0" dirty="0" smtClean="0"/>
                        <a:t> усыновителями и усыновленными</a:t>
                      </a:r>
                      <a:endParaRPr lang="ru-RU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372">
                <a:tc>
                  <a:txBody>
                    <a:bodyPr/>
                    <a:lstStyle/>
                    <a:p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Если одно лицо</a:t>
                      </a:r>
                      <a:r>
                        <a:rPr lang="ru-RU" sz="2400" b="0" baseline="0" dirty="0" smtClean="0"/>
                        <a:t> признано судом недееспособным</a:t>
                      </a:r>
                      <a:endParaRPr lang="ru-RU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7565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Права  и  обязанности  супругов  по законодательству  РФ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492896"/>
            <a:ext cx="8686800" cy="358722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Права и обязанности супругов возникают со дня государственной регистрации заключения брака в органах загса (п. 2 ст. 10 СК РФ). Правовые отношения супругов делятся на личные неимущественные и имущественные.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1449</TotalTime>
  <Words>790</Words>
  <Application>Microsoft Office PowerPoint</Application>
  <PresentationFormat>Экран (4:3)</PresentationFormat>
  <Paragraphs>157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     «Правовые основы  семьи и брака»     </vt:lpstr>
      <vt:lpstr>План урока</vt:lpstr>
      <vt:lpstr>               Эпиграф к уроку:</vt:lpstr>
      <vt:lpstr>                Что такое семья?</vt:lpstr>
      <vt:lpstr>Основные принципы Семейного права.</vt:lpstr>
      <vt:lpstr>                      Что такое брак?</vt:lpstr>
      <vt:lpstr>Порядок и условия заключения брака.</vt:lpstr>
      <vt:lpstr>Условия заключения брака</vt:lpstr>
      <vt:lpstr>Права  и  обязанности  супругов  по законодательству  РФ</vt:lpstr>
      <vt:lpstr>Личные  неимущественные  права  супругов</vt:lpstr>
      <vt:lpstr>Имущественные  права  супругов</vt:lpstr>
      <vt:lpstr>Что такое брачный договор</vt:lpstr>
      <vt:lpstr>                    Расторжение брака</vt:lpstr>
      <vt:lpstr>Проверь свои знания:</vt:lpstr>
      <vt:lpstr>Проверь свои знания:</vt:lpstr>
      <vt:lpstr>               Домашнее задание</vt:lpstr>
      <vt:lpstr>Источники: </vt:lpstr>
      <vt:lpstr>Ресурсы  интернет: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Существенные признаки брака</dc:title>
  <dc:creator>YV</dc:creator>
  <cp:lastModifiedBy>Владимир Headless</cp:lastModifiedBy>
  <cp:revision>134</cp:revision>
  <dcterms:modified xsi:type="dcterms:W3CDTF">2021-10-28T13:37:57Z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238730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