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67" r:id="rId19"/>
    <p:sldId id="275" r:id="rId20"/>
    <p:sldId id="278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1" r:id="rId32"/>
    <p:sldId id="292" r:id="rId33"/>
    <p:sldId id="293" r:id="rId34"/>
    <p:sldId id="294" r:id="rId35"/>
    <p:sldId id="295" r:id="rId36"/>
    <p:sldId id="311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07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55F3C-C9AA-44DD-94E7-5B97DE514B2D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BF23D-37FA-4535-BAEB-5EE288688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3578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F5AB7-9DF8-4E05-81C5-1F23DDDEC10C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1156A-2F90-42B0-AD91-FFE1FD34B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7694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677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538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7FE-5868-4816-B35A-05B0D9D981DD}" type="datetime1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52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194CA-843F-4E58-847B-DBB8D1611A4C}" type="datetime1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808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A055-8AA0-4AE1-A34F-7C8E1984D050}" type="datetime1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70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E633B-2B69-432C-8D75-7A8844AF56DF}" type="datetime1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41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639B5-62D1-42E3-B5AA-6957EAB27028}" type="datetime1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80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677D-696A-4614-90E7-5174D0DCF246}" type="datetime1">
              <a:rPr lang="ru-RU" smtClean="0"/>
              <a:t>27.10.2021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77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9DB3-6E13-421E-B374-3A6D4E38D554}" type="datetime1">
              <a:rPr lang="ru-RU" smtClean="0"/>
              <a:t>27.10.2021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08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7F4D-D1EB-483D-A361-8167E2D20461}" type="datetime1">
              <a:rPr lang="ru-RU" smtClean="0"/>
              <a:t>27.10.2021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179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B2DD9-BDFE-47C9-A32A-00B7941D20D0}" type="datetime1">
              <a:rPr lang="ru-RU" smtClean="0"/>
              <a:t>27.10.2021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28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E611-6DC7-4CA0-939E-6EEDF2346B10}" type="datetime1">
              <a:rPr lang="ru-RU" smtClean="0"/>
              <a:t>27.10.2021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16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E3CF-D89B-4DB6-8A26-C9A038468F53}" type="datetime1">
              <a:rPr lang="ru-RU" smtClean="0"/>
              <a:t>27.10.2021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37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>
                <a:alpha val="69000"/>
              </a:srgbClr>
            </a:gs>
            <a:gs pos="17999">
              <a:srgbClr val="FEE7F2"/>
            </a:gs>
            <a:gs pos="36000">
              <a:srgbClr val="FAC77D"/>
            </a:gs>
            <a:gs pos="61000">
              <a:srgbClr val="FBA97D">
                <a:alpha val="52000"/>
              </a:srgbClr>
            </a:gs>
            <a:gs pos="82001">
              <a:srgbClr val="FBD49C"/>
            </a:gs>
            <a:gs pos="100000">
              <a:srgbClr val="FEE7F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E3B44-554F-408F-B697-2BC05C740DAF}" type="datetime1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33203-8BBB-463B-A1E4-0AB3FAF82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3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2.wdp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50.png"/><Relationship Id="rId4" Type="http://schemas.microsoft.com/office/2007/relationships/hdphoto" Target="../media/hdphoto1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18.wdp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microsoft.com/office/2007/relationships/hdphoto" Target="../media/hdphoto2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16000" t="-8000" r="-16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268760"/>
            <a:ext cx="5040560" cy="136815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u="sng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Тема занятия:</a:t>
            </a:r>
            <a:br>
              <a:rPr lang="ru-RU" b="1" u="sng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276872"/>
            <a:ext cx="8640960" cy="223224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Товарные знаки. </a:t>
            </a:r>
            <a:br>
              <a:rPr lang="ru-RU" sz="6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6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Упаковка и маркировка</a:t>
            </a:r>
            <a:endParaRPr lang="ru-RU" sz="60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31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товарных знаков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400" b="1" dirty="0" smtClean="0"/>
              <a:t>Коллективный знак – </a:t>
            </a:r>
            <a:br>
              <a:rPr lang="ru-RU" sz="4400" b="1" dirty="0" smtClean="0"/>
            </a:br>
            <a:r>
              <a:rPr lang="ru-RU" dirty="0" smtClean="0"/>
              <a:t>товарный </a:t>
            </a:r>
            <a:r>
              <a:rPr lang="ru-RU" dirty="0"/>
              <a:t>знак объединения юридических лиц, предназначенный для обозначения выпускаемых и (или) реализуемых им товаров, обладающих едиными качественными или иными общими характеристиками</a:t>
            </a:r>
          </a:p>
        </p:txBody>
      </p:sp>
      <p:pic>
        <p:nvPicPr>
          <p:cNvPr id="4098" name="Picture 2" descr="Картинки по запросу коллективный знак аэрофло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41168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ntellect-pravo.ru/images/collective_mark_exampl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5320455"/>
            <a:ext cx="4181475" cy="1190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15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Цветовые решения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Товарный знак </a:t>
            </a:r>
            <a:br>
              <a:rPr lang="ru-RU" sz="3600" dirty="0" smtClean="0"/>
            </a:br>
            <a:r>
              <a:rPr lang="ru-RU" sz="3600" dirty="0" smtClean="0"/>
              <a:t>может быть зарегистрирован </a:t>
            </a:r>
            <a:br>
              <a:rPr lang="ru-RU" sz="3600" dirty="0" smtClean="0"/>
            </a:br>
            <a:r>
              <a:rPr lang="ru-RU" sz="3600" dirty="0" smtClean="0"/>
              <a:t>в любом цвете или цветовом сочетании</a:t>
            </a:r>
            <a:endParaRPr lang="ru-RU" sz="3600" dirty="0"/>
          </a:p>
        </p:txBody>
      </p:sp>
      <p:pic>
        <p:nvPicPr>
          <p:cNvPr id="5122" name="Picture 2" descr="http://ej.by/files/361/572/Brend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76"/>
          <a:stretch/>
        </p:blipFill>
        <p:spPr bwMode="auto">
          <a:xfrm>
            <a:off x="1" y="3257256"/>
            <a:ext cx="3275856" cy="35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bdg.by/content/uploads/images/adnak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945" y="3279873"/>
            <a:ext cx="4939055" cy="360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belfranchising.by/wp-content/uploads/2013/12/%D0%9B%D0%BE%D0%B3%D0%BE%D0%B1%D0%BB%D0%BE%D0%B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3257255"/>
            <a:ext cx="5280211" cy="35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3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63"/>
            <a:ext cx="9144000" cy="693836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21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ооо\nAap6ottbD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03" y="0"/>
            <a:ext cx="9172203" cy="68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91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ооо\d6XH_1shn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265"/>
            <a:ext cx="9144000" cy="688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4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ооо\tfbRFCxjrH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63929"/>
            <a:ext cx="8352928" cy="702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4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ооо\2VNwsNi_g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37542"/>
            <a:ext cx="8496944" cy="706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4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ооо\2TKMcqF4jM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90" y="0"/>
            <a:ext cx="9222302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4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Требования к товарному знаку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4000" b="1" dirty="0" smtClean="0"/>
              <a:t>Простота</a:t>
            </a:r>
          </a:p>
          <a:p>
            <a:pPr>
              <a:buFont typeface="Wingdings" pitchFamily="2" charset="2"/>
              <a:buChar char="ü"/>
            </a:pPr>
            <a:r>
              <a:rPr lang="ru-RU" sz="4000" b="1" dirty="0" smtClean="0"/>
              <a:t>Запоминаемость</a:t>
            </a:r>
          </a:p>
          <a:p>
            <a:pPr>
              <a:buFont typeface="Wingdings" pitchFamily="2" charset="2"/>
              <a:buChar char="ü"/>
            </a:pPr>
            <a:r>
              <a:rPr lang="ru-RU" sz="4000" b="1" dirty="0" smtClean="0"/>
              <a:t>Оригинальность</a:t>
            </a:r>
          </a:p>
          <a:p>
            <a:pPr>
              <a:buFont typeface="Wingdings" pitchFamily="2" charset="2"/>
              <a:buChar char="ü"/>
            </a:pPr>
            <a:r>
              <a:rPr lang="ru-RU" sz="4000" b="1" dirty="0" smtClean="0"/>
              <a:t>Привлекательность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052736"/>
            <a:ext cx="4112766" cy="1944216"/>
          </a:xfrm>
          <a:prstGeom prst="rect">
            <a:avLst/>
          </a:prstGeom>
        </p:spPr>
      </p:pic>
      <p:pic>
        <p:nvPicPr>
          <p:cNvPr id="6146" name="Picture 2" descr="http://naviny.by/media/2014.09_w4/logo_san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97152"/>
            <a:ext cx="2971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pinsknews.by/wp-content/uploads/2010/10/img_63412576071362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52" y="4604501"/>
            <a:ext cx="2903903" cy="183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znk.by/arhiv/01_02_10/1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680" y="2708919"/>
            <a:ext cx="2304256" cy="18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10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800" dirty="0" smtClean="0"/>
              <a:t>Бренд</a:t>
            </a:r>
            <a:endParaRPr lang="ru-RU" sz="8800" dirty="0"/>
          </a:p>
        </p:txBody>
      </p:sp>
      <p:pic>
        <p:nvPicPr>
          <p:cNvPr id="7170" name="Picture 2" descr="http://business.rea.ru/images/masters_programs/brand_management_luxu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56992"/>
            <a:ext cx="5142022" cy="327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– </a:t>
            </a:r>
            <a:r>
              <a:rPr lang="ru-RU" sz="3600" dirty="0"/>
              <a:t>интеллектуальная часть товара, выраженная в свойственных только этому товару названии и дизайне;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4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для изучения: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4400" b="1" dirty="0" smtClean="0"/>
              <a:t>Товарный знак.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400" b="1" dirty="0" smtClean="0"/>
              <a:t>Упаковка.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400" b="1" dirty="0" smtClean="0"/>
              <a:t>Маркировка.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400" b="1" dirty="0" smtClean="0"/>
              <a:t>Сервис.</a:t>
            </a:r>
            <a:endParaRPr lang="ru-RU" sz="4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Заявка на регистрацию </a:t>
            </a:r>
            <a:br>
              <a:rPr lang="ru-RU" dirty="0" smtClean="0"/>
            </a:br>
            <a:r>
              <a:rPr lang="ru-RU" dirty="0" smtClean="0"/>
              <a:t>товарного знака содержит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lvl="0"/>
            <a:r>
              <a:rPr lang="ru-RU" dirty="0"/>
              <a:t> </a:t>
            </a:r>
            <a:r>
              <a:rPr lang="ru-RU" sz="3600" b="1" dirty="0"/>
              <a:t>заявление</a:t>
            </a:r>
            <a:r>
              <a:rPr lang="ru-RU" sz="3600" dirty="0"/>
              <a:t> о регистрации обозначения в качестве товарного знака с указанием заявителя, а также его места нахождения или места жительства;</a:t>
            </a:r>
          </a:p>
          <a:p>
            <a:pPr lvl="0"/>
            <a:r>
              <a:rPr lang="ru-RU" sz="3600" dirty="0"/>
              <a:t> заявляемое </a:t>
            </a:r>
            <a:r>
              <a:rPr lang="ru-RU" sz="3600" b="1" dirty="0"/>
              <a:t>обозначение</a:t>
            </a:r>
            <a:r>
              <a:rPr lang="ru-RU" sz="3600" dirty="0"/>
              <a:t>;</a:t>
            </a:r>
          </a:p>
          <a:p>
            <a:pPr lvl="0"/>
            <a:r>
              <a:rPr lang="ru-RU" sz="3600" dirty="0"/>
              <a:t> </a:t>
            </a:r>
            <a:r>
              <a:rPr lang="ru-RU" sz="3600" b="1" dirty="0"/>
              <a:t>перечень товаров</a:t>
            </a:r>
            <a:r>
              <a:rPr lang="ru-RU" sz="3600" dirty="0"/>
              <a:t>, для которых испрашивается охрана товарного знака.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03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Международная регистрация товарного знака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Парижская конвенция </a:t>
            </a:r>
            <a:r>
              <a:rPr lang="ru-RU" b="1" dirty="0"/>
              <a:t>по охране промышленной собственности </a:t>
            </a:r>
            <a:r>
              <a:rPr lang="ru-RU" dirty="0"/>
              <a:t>от 20 марта 1883 года, </a:t>
            </a:r>
            <a:endParaRPr lang="ru-RU" dirty="0" smtClean="0"/>
          </a:p>
          <a:p>
            <a:r>
              <a:rPr lang="ru-RU" b="1" dirty="0" smtClean="0"/>
              <a:t>Мадридское соглашение </a:t>
            </a:r>
            <a:r>
              <a:rPr lang="ru-RU" b="1" dirty="0"/>
              <a:t>о международной регистрации знаков</a:t>
            </a:r>
            <a:r>
              <a:rPr lang="ru-RU" dirty="0"/>
              <a:t> от 14 апреля 1891 года и </a:t>
            </a:r>
            <a:r>
              <a:rPr lang="ru-RU" dirty="0" smtClean="0"/>
              <a:t>Протокол </a:t>
            </a:r>
            <a:r>
              <a:rPr lang="ru-RU" dirty="0"/>
              <a:t>к нему. </a:t>
            </a:r>
            <a:endParaRPr lang="ru-RU" dirty="0" smtClean="0"/>
          </a:p>
          <a:p>
            <a:r>
              <a:rPr lang="ru-RU" dirty="0" smtClean="0"/>
              <a:t>(упрощенная </a:t>
            </a:r>
            <a:r>
              <a:rPr lang="ru-RU" dirty="0"/>
              <a:t>процедура регистрации товарного знака согласно Мадридскому протоколу (подписан более 40 странами), по которому подается одна заявка с указанием всех стран, где нужно обеспечить правовую защиту товарного </a:t>
            </a:r>
            <a:r>
              <a:rPr lang="ru-RU" dirty="0" smtClean="0"/>
              <a:t>знака)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 Упаковка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r>
              <a:rPr lang="ru-RU" b="1" dirty="0" smtClean="0"/>
              <a:t>Упаковка</a:t>
            </a:r>
            <a:r>
              <a:rPr lang="ru-RU" dirty="0"/>
              <a:t> </a:t>
            </a:r>
            <a:r>
              <a:rPr lang="ru-RU" dirty="0" smtClean="0"/>
              <a:t>– </a:t>
            </a:r>
          </a:p>
          <a:p>
            <a:pPr marL="0" indent="0">
              <a:buNone/>
            </a:pPr>
            <a:r>
              <a:rPr lang="ru-RU" b="1" i="1" dirty="0" smtClean="0"/>
              <a:t>в маркетинге рассматривается </a:t>
            </a:r>
            <a:br>
              <a:rPr lang="ru-RU" b="1" i="1" dirty="0" smtClean="0"/>
            </a:br>
            <a:r>
              <a:rPr lang="ru-RU" dirty="0" smtClean="0"/>
              <a:t>как  </a:t>
            </a:r>
            <a:r>
              <a:rPr lang="ru-RU" dirty="0"/>
              <a:t>средство, обеспечивающее защиту товаров от повреждений и потерь,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 </a:t>
            </a:r>
            <a:r>
              <a:rPr lang="ru-RU" dirty="0"/>
              <a:t>также как носитель информации о товаре.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8" b="11131"/>
          <a:stretch/>
        </p:blipFill>
        <p:spPr>
          <a:xfrm>
            <a:off x="91504" y="4543865"/>
            <a:ext cx="9017000" cy="188507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4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Функции упаковки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/>
              <a:t>защитная</a:t>
            </a:r>
            <a:r>
              <a:rPr lang="ru-RU" sz="3600" dirty="0" smtClean="0"/>
              <a:t> (</a:t>
            </a:r>
            <a:r>
              <a:rPr lang="ru-RU" sz="3600" dirty="0"/>
              <a:t>упаковка должна обеспечивать сохранение качества товара при заданных условиях транспортировки и </a:t>
            </a:r>
            <a:r>
              <a:rPr lang="ru-RU" sz="3600" dirty="0" smtClean="0"/>
              <a:t>хранения)</a:t>
            </a:r>
            <a:endParaRPr lang="ru-RU" sz="3600" dirty="0"/>
          </a:p>
        </p:txBody>
      </p:sp>
      <p:pic>
        <p:nvPicPr>
          <p:cNvPr id="8194" name="Picture 2" descr="http://packet.by/image/article/image/Alumin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9000" l="0" r="34231">
                        <a14:foregroundMark x1="25000" y1="11333" x2="25000" y2="11333"/>
                        <a14:foregroundMark x1="20577" y1="34333" x2="20577" y2="34333"/>
                        <a14:foregroundMark x1="9808" y1="32333" x2="9808" y2="32333"/>
                        <a14:foregroundMark x1="13462" y1="37667" x2="13462" y2="37667"/>
                        <a14:foregroundMark x1="23077" y1="33333" x2="23077" y2="33333"/>
                        <a14:foregroundMark x1="12692" y1="33000" x2="12692" y2="33000"/>
                        <a14:foregroundMark x1="6923" y1="10667" x2="6923" y2="10667"/>
                        <a14:foregroundMark x1="14038" y1="9667" x2="14038" y2="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215"/>
          <a:stretch/>
        </p:blipFill>
        <p:spPr bwMode="auto">
          <a:xfrm>
            <a:off x="107504" y="3801578"/>
            <a:ext cx="167337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by.all.biz/img/by/catalog/18146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50" b="95625" l="2375" r="98375">
                        <a14:foregroundMark x1="35000" y1="57875" x2="35000" y2="57875"/>
                        <a14:foregroundMark x1="43250" y1="78750" x2="43250" y2="78750"/>
                        <a14:foregroundMark x1="57500" y1="42000" x2="57500" y2="42000"/>
                        <a14:foregroundMark x1="61125" y1="45125" x2="61125" y2="45125"/>
                        <a14:foregroundMark x1="83500" y1="44125" x2="83500" y2="44125"/>
                        <a14:foregroundMark x1="79500" y1="66500" x2="79500" y2="66500"/>
                        <a14:foregroundMark x1="46750" y1="84375" x2="46750" y2="8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03526"/>
            <a:ext cx="2754474" cy="275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upakovka.jofo.ru/data/userfiles/4988/images/469647-539289ef2cff99ffb70f0bef9c1bd54f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0667" y1="84848" x2="90667" y2="84848"/>
                        <a14:foregroundMark x1="17333" y1="29798" x2="17333" y2="29798"/>
                        <a14:foregroundMark x1="23333" y1="30303" x2="23333" y2="30303"/>
                        <a14:foregroundMark x1="33667" y1="8586" x2="33667" y2="8586"/>
                        <a14:foregroundMark x1="9000" y1="19697" x2="9000" y2="19697"/>
                        <a14:foregroundMark x1="27667" y1="11111" x2="27667" y2="11111"/>
                        <a14:foregroundMark x1="21667" y1="21212" x2="21667" y2="21212"/>
                        <a14:foregroundMark x1="79000" y1="78788" x2="79000" y2="78788"/>
                        <a14:foregroundMark x1="18667" y1="11616" x2="18667" y2="11616"/>
                        <a14:foregroundMark x1="31667" y1="27273" x2="31667" y2="27273"/>
                        <a14:foregroundMark x1="19333" y1="46970" x2="19333" y2="46970"/>
                        <a14:foregroundMark x1="13000" y1="14141" x2="13000" y2="14141"/>
                        <a14:foregroundMark x1="10333" y1="31313" x2="10333" y2="31313"/>
                        <a14:foregroundMark x1="10000" y1="48990" x2="10000" y2="48990"/>
                        <a14:foregroundMark x1="87667" y1="71212" x2="87667" y2="71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350158"/>
            <a:ext cx="3672408" cy="242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71" b="96172" l="5397" r="946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581809"/>
            <a:ext cx="4000500" cy="26543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3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Функции упаковки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i="1" dirty="0"/>
              <a:t>обеспечивает создание рациональных единиц товара</a:t>
            </a:r>
            <a:r>
              <a:rPr lang="ru-RU" sz="3600" b="1" dirty="0"/>
              <a:t> </a:t>
            </a:r>
            <a:r>
              <a:rPr lang="ru-RU" sz="3600" dirty="0"/>
              <a:t>для транспортировки, погрузки, выгрузки, складирования товаров</a:t>
            </a:r>
          </a:p>
        </p:txBody>
      </p:sp>
      <p:pic>
        <p:nvPicPr>
          <p:cNvPr id="9218" name="Picture 2" descr="http://www.warco-znaki.ru/uploads/images/upakovka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100000" l="337" r="100000">
                        <a14:foregroundMark x1="40741" y1="65067" x2="40741" y2="65067"/>
                        <a14:foregroundMark x1="65320" y1="56000" x2="65320" y2="56000"/>
                        <a14:foregroundMark x1="83502" y1="56533" x2="83502" y2="56533"/>
                        <a14:foregroundMark x1="92256" y1="55733" x2="92256" y2="55733"/>
                        <a14:foregroundMark x1="39226" y1="58400" x2="39226" y2="58400"/>
                        <a14:foregroundMark x1="26599" y1="58933" x2="26599" y2="58933"/>
                        <a14:foregroundMark x1="28283" y1="55733" x2="28283" y2="55733"/>
                        <a14:foregroundMark x1="32828" y1="62400" x2="32828" y2="62400"/>
                        <a14:foregroundMark x1="71044" y1="58400" x2="71044" y2="58400"/>
                        <a14:foregroundMark x1="88721" y1="58933" x2="88721" y2="58933"/>
                        <a14:foregroundMark x1="74747" y1="21333" x2="74747" y2="2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13367"/>
            <a:ext cx="6089898" cy="384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Функции упаковки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i="1" dirty="0"/>
              <a:t>функция формирования качества  товара</a:t>
            </a:r>
            <a:r>
              <a:rPr lang="ru-RU" sz="3600" b="1" dirty="0"/>
              <a:t> </a:t>
            </a:r>
            <a:r>
              <a:rPr lang="ru-RU" sz="3600" dirty="0"/>
              <a:t>– упаковка обеспечивает  удобство  и практичность его использования, безвредность и безопасность, определяет выбор покупателя</a:t>
            </a:r>
          </a:p>
        </p:txBody>
      </p:sp>
      <p:pic>
        <p:nvPicPr>
          <p:cNvPr id="10242" name="Picture 2" descr="http://www.foodsmarket.info/_images/news/1844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44221"/>
            <a:ext cx="3073524" cy="23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Функции упаковки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ru-RU" sz="3600" b="1" i="1" dirty="0"/>
              <a:t>информативная функция</a:t>
            </a:r>
            <a:r>
              <a:rPr lang="ru-RU" sz="3600" b="1" dirty="0"/>
              <a:t> </a:t>
            </a:r>
            <a:r>
              <a:rPr lang="ru-RU" sz="3600" dirty="0"/>
              <a:t>–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упаковка </a:t>
            </a:r>
            <a:r>
              <a:rPr lang="ru-RU" sz="3600" dirty="0"/>
              <a:t>предоставляет потребителям информацию о потребительских свойствах, составе, сроке годности, способах транспортировки, использования, хранения и утилизации</a:t>
            </a:r>
          </a:p>
        </p:txBody>
      </p:sp>
      <p:pic>
        <p:nvPicPr>
          <p:cNvPr id="12290" name="Picture 2" descr="http://www.eraworld.ru/images/lamp/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535190"/>
            <a:ext cx="47625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Функции упаковки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ru-RU" sz="3600" b="1" i="1" dirty="0"/>
              <a:t>рекламная функция</a:t>
            </a:r>
            <a:r>
              <a:rPr lang="ru-RU" sz="3600" b="1" dirty="0"/>
              <a:t> </a:t>
            </a:r>
            <a:r>
              <a:rPr lang="ru-RU" sz="3600" dirty="0"/>
              <a:t>–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упаковка </a:t>
            </a:r>
            <a:r>
              <a:rPr lang="ru-RU" sz="3600" dirty="0"/>
              <a:t>побуждает потребителя к приобретению товара</a:t>
            </a:r>
          </a:p>
        </p:txBody>
      </p:sp>
      <p:pic>
        <p:nvPicPr>
          <p:cNvPr id="11272" name="Picture 8" descr="http://ofigenno.cc/content/3299-0/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753" y="2348880"/>
            <a:ext cx="3708411" cy="34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lolhome.ru/uploads/posts/2011-08/1314526986_package-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9"/>
          <a:stretch/>
        </p:blipFill>
        <p:spPr bwMode="auto">
          <a:xfrm>
            <a:off x="3275856" y="3214999"/>
            <a:ext cx="2664296" cy="366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ru4.anyfad.com/items/t1@f47f745c-fd50-4074-a9f2-c2f9880294d2/Kreativnye-upakovki-soka-Naoto-Fukasa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530" y="4119201"/>
            <a:ext cx="3873558" cy="170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Функции упаковки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i="1" dirty="0"/>
              <a:t>функция стимулирования сбыта</a:t>
            </a:r>
            <a:r>
              <a:rPr lang="ru-RU" sz="3600" b="1" dirty="0"/>
              <a:t> </a:t>
            </a:r>
            <a:r>
              <a:rPr lang="ru-RU" sz="3600" dirty="0"/>
              <a:t>– размещение в упаковке или на ней купонов, проведение конкурсов и розыгрышей призов,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вторичное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использование </a:t>
            </a:r>
            <a:br>
              <a:rPr lang="ru-RU" sz="3600" dirty="0" smtClean="0"/>
            </a:br>
            <a:r>
              <a:rPr lang="ru-RU" sz="3600" dirty="0" smtClean="0"/>
              <a:t>упаковки </a:t>
            </a:r>
            <a:br>
              <a:rPr lang="ru-RU" sz="3600" dirty="0" smtClean="0"/>
            </a:br>
            <a:r>
              <a:rPr lang="ru-RU" sz="3600" dirty="0" smtClean="0"/>
              <a:t>как </a:t>
            </a:r>
            <a:r>
              <a:rPr lang="ru-RU" sz="3600" dirty="0"/>
              <a:t>отдельного товара</a:t>
            </a:r>
          </a:p>
        </p:txBody>
      </p:sp>
      <p:pic>
        <p:nvPicPr>
          <p:cNvPr id="13314" name="Picture 2" descr="http://images.ua.prom.st/16810077_w640_h640_chaj_besed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10002" r="40047" b="14921"/>
          <a:stretch/>
        </p:blipFill>
        <p:spPr bwMode="auto">
          <a:xfrm>
            <a:off x="5580112" y="3393119"/>
            <a:ext cx="3460652" cy="343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Упаковка как средство </a:t>
            </a:r>
            <a:br>
              <a:rPr lang="ru-RU" dirty="0" smtClean="0"/>
            </a:br>
            <a:r>
              <a:rPr lang="ru-RU" dirty="0" smtClean="0"/>
              <a:t>реализации маркетинга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Первое впечатление от изделия создается упаковкой. Упаковка должна </a:t>
            </a:r>
            <a:r>
              <a:rPr lang="ru-RU" dirty="0"/>
              <a:t>быть </a:t>
            </a:r>
            <a:r>
              <a:rPr lang="ru-RU" dirty="0" smtClean="0"/>
              <a:t>красивой, удобной, </a:t>
            </a:r>
            <a:r>
              <a:rPr lang="ru-RU" u="sng" dirty="0"/>
              <a:t>побуждающей покупателя купить товар</a:t>
            </a:r>
            <a:r>
              <a:rPr lang="ru-RU" dirty="0"/>
              <a:t>. </a:t>
            </a:r>
            <a:endParaRPr lang="ru-RU" b="1" dirty="0"/>
          </a:p>
          <a:p>
            <a:endParaRPr lang="ru-RU" dirty="0"/>
          </a:p>
        </p:txBody>
      </p:sp>
      <p:pic>
        <p:nvPicPr>
          <p:cNvPr id="14338" name="Picture 2" descr="http://www.agroru.com/upload/blog/6ed/6ed7fa4aef698044f5153f63bf4ebc4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60" b="82262" l="1667" r="99167">
                        <a14:foregroundMark x1="42167" y1="30599" x2="42167" y2="30599"/>
                        <a14:foregroundMark x1="33167" y1="31042" x2="33167" y2="31042"/>
                        <a14:foregroundMark x1="26000" y1="31042" x2="26000" y2="31042"/>
                        <a14:foregroundMark x1="44500" y1="29268" x2="44500" y2="29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8" b="16484"/>
          <a:stretch/>
        </p:blipFill>
        <p:spPr bwMode="auto">
          <a:xfrm>
            <a:off x="833551" y="3247021"/>
            <a:ext cx="7875240" cy="362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62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1. Товарный знак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ru-RU" sz="4800" b="1" dirty="0" smtClean="0"/>
              <a:t>Товарный знак – </a:t>
            </a:r>
            <a:br>
              <a:rPr lang="ru-RU" sz="4800" b="1" dirty="0" smtClean="0"/>
            </a:br>
            <a:r>
              <a:rPr lang="ru-RU" sz="16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обозначение</a:t>
            </a:r>
            <a:r>
              <a:rPr lang="ru-RU" dirty="0"/>
              <a:t>, </a:t>
            </a:r>
            <a:r>
              <a:rPr lang="ru-RU" dirty="0" smtClean="0"/>
              <a:t>способствующее </a:t>
            </a:r>
            <a:r>
              <a:rPr lang="ru-RU" dirty="0"/>
              <a:t>отличию товаров или услуг  одного лица </a:t>
            </a:r>
            <a:r>
              <a:rPr lang="ru-RU" dirty="0" smtClean="0"/>
              <a:t>от </a:t>
            </a:r>
            <a:r>
              <a:rPr lang="ru-RU" dirty="0"/>
              <a:t>однородных товаров или услуг других лиц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98" r="100000">
                        <a14:foregroundMark x1="58929" y1="20556" x2="58929" y2="2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4664"/>
            <a:ext cx="2349624" cy="2517454"/>
          </a:xfrm>
          <a:prstGeom prst="rect">
            <a:avLst/>
          </a:prstGeom>
        </p:spPr>
      </p:pic>
      <p:sp>
        <p:nvSpPr>
          <p:cNvPr id="5" name="AutoShape 4" descr="http://i394.photobucket.com/albums/pp26/onru_ru/999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i394.photobucket.com/albums/pp26/onru_ru/9999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i394.photobucket.com/albums/pp26/onru_ru/9999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://www.fainaidea.com/wp-content/uploads/2015/06/1894268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2"/>
          <a:stretch/>
        </p:blipFill>
        <p:spPr bwMode="auto">
          <a:xfrm>
            <a:off x="1902253" y="4221088"/>
            <a:ext cx="5400600" cy="235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Упаковка как средство </a:t>
            </a:r>
            <a:br>
              <a:rPr lang="ru-RU" dirty="0" smtClean="0"/>
            </a:br>
            <a:r>
              <a:rPr lang="ru-RU" dirty="0" smtClean="0"/>
              <a:t>реализации маркетинга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Часто упаковка является удобной посудой для потребления товаров. </a:t>
            </a:r>
            <a:endParaRPr lang="ru-RU" b="1" dirty="0"/>
          </a:p>
          <a:p>
            <a:endParaRPr lang="ru-RU" dirty="0"/>
          </a:p>
        </p:txBody>
      </p:sp>
      <p:pic>
        <p:nvPicPr>
          <p:cNvPr id="15362" name="Picture 2" descr="http://cs629420.vk.me/v629420205/1cc18/rUG3Vi9tyT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921" b="89845" l="3974" r="943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94286"/>
            <a:ext cx="4652614" cy="348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ukr-produkt.com/img/p/1/0/2/102-large_defaul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1" y="3648178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produkt.by/upload/fck_upload/images/56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25144"/>
            <a:ext cx="5436513" cy="237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2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Упаковка как средство </a:t>
            </a:r>
            <a:br>
              <a:rPr lang="ru-RU" dirty="0" smtClean="0"/>
            </a:br>
            <a:r>
              <a:rPr lang="ru-RU" dirty="0" smtClean="0"/>
              <a:t>реализации маркетинга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Привлекательные товары </a:t>
            </a:r>
            <a:r>
              <a:rPr lang="ru-RU" dirty="0" smtClean="0"/>
              <a:t>целесообразно </a:t>
            </a:r>
            <a:r>
              <a:rPr lang="ru-RU" dirty="0"/>
              <a:t>помещать в упаковку, обеспечивающую  показ формы, окраски и состояние </a:t>
            </a:r>
            <a:r>
              <a:rPr lang="ru-RU" dirty="0" smtClean="0"/>
              <a:t>товаров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880" y="3140968"/>
            <a:ext cx="3488120" cy="3429000"/>
          </a:xfrm>
          <a:prstGeom prst="rect">
            <a:avLst/>
          </a:prstGeom>
        </p:spPr>
      </p:pic>
      <p:pic>
        <p:nvPicPr>
          <p:cNvPr id="16386" name="Picture 2" descr="http://img.office-planet.ru/goods/620295/522ea431240cb_x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417" y1="25625" x2="25417" y2="25625"/>
                        <a14:foregroundMark x1="37083" y1="16250" x2="37083" y2="16250"/>
                        <a14:foregroundMark x1="16875" y1="23333" x2="16875" y2="23333"/>
                        <a14:foregroundMark x1="21458" y1="26042" x2="21458" y2="26042"/>
                        <a14:foregroundMark x1="34792" y1="18333" x2="34792" y2="18333"/>
                        <a14:foregroundMark x1="30417" y1="21667" x2="30417" y2="21667"/>
                        <a14:foregroundMark x1="30000" y1="17917" x2="30000" y2="17917"/>
                        <a14:foregroundMark x1="12917" y1="24792" x2="12917" y2="24792"/>
                        <a14:foregroundMark x1="21875" y1="22917" x2="21875" y2="22917"/>
                        <a14:foregroundMark x1="23750" y1="21667" x2="23750" y2="21667"/>
                        <a14:foregroundMark x1="25417" y1="19375" x2="25417" y2="19375"/>
                        <a14:foregroundMark x1="21875" y1="75000" x2="21875" y2="75000"/>
                        <a14:foregroundMark x1="22708" y1="80833" x2="22708" y2="80833"/>
                        <a14:foregroundMark x1="83333" y1="67292" x2="83333" y2="67292"/>
                        <a14:foregroundMark x1="62708" y1="16667" x2="62708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1" y="3573016"/>
            <a:ext cx="3131840" cy="313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melnitsa.by/img/69/~1013_1_0x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9247"/>
            <a:ext cx="3100104" cy="413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2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Упаковка как средство </a:t>
            </a:r>
            <a:br>
              <a:rPr lang="ru-RU" dirty="0" smtClean="0"/>
            </a:br>
            <a:r>
              <a:rPr lang="ru-RU" dirty="0" smtClean="0"/>
              <a:t>реализации маркетинга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Запоминающаяся </a:t>
            </a:r>
            <a:r>
              <a:rPr lang="ru-RU" dirty="0"/>
              <a:t>упаковка и </a:t>
            </a:r>
            <a:r>
              <a:rPr lang="ru-RU" dirty="0" smtClean="0"/>
              <a:t>этикетка</a:t>
            </a:r>
            <a:r>
              <a:rPr lang="ru-RU" dirty="0"/>
              <a:t> </a:t>
            </a:r>
            <a:r>
              <a:rPr lang="ru-RU" dirty="0" smtClean="0"/>
              <a:t>используется для новых товаров</a:t>
            </a:r>
            <a:endParaRPr lang="ru-RU" dirty="0"/>
          </a:p>
        </p:txBody>
      </p:sp>
      <p:pic>
        <p:nvPicPr>
          <p:cNvPr id="17410" name="Picture 2" descr="http://upakovano.ru/upload/iblock/129/phpfN1EI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" t="9702" r="5937" b="10964"/>
          <a:stretch/>
        </p:blipFill>
        <p:spPr bwMode="auto">
          <a:xfrm>
            <a:off x="5076056" y="3934083"/>
            <a:ext cx="3896751" cy="223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dejurka.ru/wp-content/uploads/2013/10/olga-mosina3-590x3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3"/>
            <a:ext cx="5688632" cy="378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2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Упаковка как средство </a:t>
            </a:r>
            <a:br>
              <a:rPr lang="ru-RU" dirty="0" smtClean="0"/>
            </a:br>
            <a:r>
              <a:rPr lang="ru-RU" dirty="0" smtClean="0"/>
              <a:t>реализации маркетинга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Упаковка и этикетка зачастую выступают в качестве единственного и главного источника информации о товаре, элемента, с помощью которого можно привлечь внимание, заинтересовать </a:t>
            </a:r>
          </a:p>
          <a:p>
            <a:endParaRPr lang="ru-RU" dirty="0"/>
          </a:p>
        </p:txBody>
      </p:sp>
      <p:pic>
        <p:nvPicPr>
          <p:cNvPr id="18436" name="Picture 4" descr="http://yelbox.ru/wp-content/uploads/2015/04/yarmarka-platin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774" y="4080502"/>
            <a:ext cx="5410706" cy="277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чественная упаковка способствует лучшему продвижению товар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91000"/>
            <a:ext cx="35242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2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Упаковка как средство </a:t>
            </a:r>
            <a:br>
              <a:rPr lang="ru-RU" dirty="0" smtClean="0"/>
            </a:br>
            <a:r>
              <a:rPr lang="ru-RU" dirty="0" smtClean="0"/>
              <a:t>реализации маркетинга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Задача упаковки </a:t>
            </a:r>
            <a:r>
              <a:rPr lang="ru-RU" dirty="0" smtClean="0"/>
              <a:t>представлять </a:t>
            </a:r>
            <a:r>
              <a:rPr lang="ru-RU" dirty="0"/>
              <a:t>его на полке в наиболее выгодном свете, выполнять обещание, заложенное в позиционировании бренда или конкретного продукта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66" y="3645024"/>
            <a:ext cx="3733800" cy="299085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2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3. Маркировка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/>
              <a:t>Маркировка</a:t>
            </a:r>
            <a:r>
              <a:rPr lang="ru-RU" dirty="0"/>
              <a:t> –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текст</a:t>
            </a:r>
            <a:r>
              <a:rPr lang="ru-RU" dirty="0"/>
              <a:t>, условные обозначения или рисунок, </a:t>
            </a:r>
            <a:r>
              <a:rPr lang="ru-RU" b="1" dirty="0"/>
              <a:t>нанесенные  на упаковку товара</a:t>
            </a:r>
            <a:r>
              <a:rPr lang="ru-RU" dirty="0"/>
              <a:t>, а также другие вспомогательные средства, предназначенные  </a:t>
            </a:r>
            <a:r>
              <a:rPr lang="ru-RU" b="1" dirty="0"/>
              <a:t>для </a:t>
            </a:r>
            <a:r>
              <a:rPr lang="ru-RU" b="1" dirty="0" smtClean="0"/>
              <a:t>идентификации </a:t>
            </a:r>
            <a:r>
              <a:rPr lang="ru-RU" b="1" dirty="0"/>
              <a:t>товара</a:t>
            </a:r>
            <a:r>
              <a:rPr lang="ru-RU" dirty="0"/>
              <a:t> или отдельных его свойств, </a:t>
            </a:r>
            <a:r>
              <a:rPr lang="ru-RU" b="1" dirty="0"/>
              <a:t>доведения до потребителя  информации </a:t>
            </a:r>
            <a:r>
              <a:rPr lang="ru-RU" dirty="0"/>
              <a:t>об изготовителе, количественных и качественных характеристиках товара.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12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irecommend.ru/sites/default/files/imagecache/copyright1/user-images/264839/D2PAb2ZMpK1IELVddQewg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62" y="0"/>
            <a:ext cx="7335688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eda26.ru/photo/482Big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1798" y="1484784"/>
            <a:ext cx="7407094" cy="53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14.rospotrebnadzor.ru/image/image_gallery?uuid=c46fa19d-5e15-4106-bd92-dfd0e5e946da&amp;groupId=43099&amp;t=143392607167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9477" y1="8279" x2="49477" y2="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57400"/>
            <a:ext cx="7526706" cy="516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4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Функции маркировки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b="1" dirty="0" smtClean="0"/>
              <a:t>информативная</a:t>
            </a:r>
          </a:p>
          <a:p>
            <a:r>
              <a:rPr lang="ru-RU" sz="4000" b="1" dirty="0" smtClean="0"/>
              <a:t>идентифицирующая</a:t>
            </a:r>
          </a:p>
          <a:p>
            <a:r>
              <a:rPr lang="ru-RU" sz="4000" b="1" dirty="0" smtClean="0"/>
              <a:t>эмоциональная</a:t>
            </a:r>
          </a:p>
          <a:p>
            <a:r>
              <a:rPr lang="ru-RU" sz="4000" b="1" dirty="0" smtClean="0"/>
              <a:t>мотивационная</a:t>
            </a:r>
            <a:endParaRPr lang="ru-RU" sz="4000" b="1" dirty="0"/>
          </a:p>
          <a:p>
            <a:endParaRPr lang="ru-RU" dirty="0"/>
          </a:p>
        </p:txBody>
      </p:sp>
      <p:pic>
        <p:nvPicPr>
          <p:cNvPr id="20482" name="Picture 2" descr="http://tovarnyiznak.ru/wp-content/uploads/img/markirovka-upakovk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2776"/>
            <a:ext cx="2880320" cy="28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www.vympel-print.ru/etiketka_pig/etiketka_prodyk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09378"/>
            <a:ext cx="3816424" cy="3180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veggy.by/images/eco-choi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645" y="4484125"/>
            <a:ext cx="3470542" cy="2305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tovarnyiznak.ru/wp-content/uploads/img/markirovka_tovara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1406" y1="86697" x2="41406" y2="86697"/>
                        <a14:foregroundMark x1="76406" y1="88532" x2="76406" y2="88532"/>
                        <a14:foregroundMark x1="37656" y1="91743" x2="37656" y2="91743"/>
                        <a14:foregroundMark x1="57188" y1="6881" x2="57188" y2="6881"/>
                        <a14:foregroundMark x1="58438" y1="12385" x2="58438" y2="12385"/>
                        <a14:foregroundMark x1="74219" y1="88532" x2="74219" y2="88532"/>
                        <a14:foregroundMark x1="51875" y1="9404" x2="51875" y2="9404"/>
                        <a14:foregroundMark x1="41094" y1="81193" x2="41094" y2="81193"/>
                        <a14:foregroundMark x1="42656" y1="94037" x2="42656" y2="94037"/>
                        <a14:foregroundMark x1="14063" y1="34862" x2="14063" y2="34862"/>
                        <a14:foregroundMark x1="14063" y1="29358" x2="14063" y2="29358"/>
                        <a14:foregroundMark x1="26875" y1="15367" x2="26875" y2="15367"/>
                        <a14:foregroundMark x1="34844" y1="17202" x2="34844" y2="17202"/>
                        <a14:foregroundMark x1="38594" y1="20872" x2="38594" y2="20872"/>
                        <a14:foregroundMark x1="47344" y1="86697" x2="47344" y2="8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484124"/>
            <a:ext cx="3384376" cy="230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55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Маркировка содержит: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7500" lnSpcReduction="20000"/>
          </a:bodyPr>
          <a:lstStyle/>
          <a:p>
            <a:r>
              <a:rPr lang="ru-RU" sz="3600" b="1" dirty="0" smtClean="0"/>
              <a:t>основополагающую </a:t>
            </a:r>
            <a:r>
              <a:rPr lang="ru-RU" sz="3600" b="1" dirty="0"/>
              <a:t>товарную информацию</a:t>
            </a:r>
            <a:r>
              <a:rPr lang="ru-RU" sz="3600" dirty="0"/>
              <a:t>, </a:t>
            </a:r>
            <a:r>
              <a:rPr lang="ru-RU" dirty="0"/>
              <a:t>предназначенную для идентификации товара (вид и наименование товара, масса, изготовитель, дата выпуска, срок хранения);</a:t>
            </a:r>
          </a:p>
          <a:p>
            <a:r>
              <a:rPr lang="ru-RU" sz="3600" b="1" dirty="0" smtClean="0"/>
              <a:t>коммерческую </a:t>
            </a:r>
            <a:r>
              <a:rPr lang="ru-RU" sz="3600" b="1" dirty="0"/>
              <a:t>товарную информацию</a:t>
            </a:r>
            <a:r>
              <a:rPr lang="ru-RU" sz="3600" dirty="0"/>
              <a:t>, </a:t>
            </a:r>
            <a:r>
              <a:rPr lang="ru-RU" dirty="0"/>
              <a:t>которая представляет дополняющие сведения о товаре и предназначена больше для посредников, изготовителей и продавцов (штриховые коды, документы по качеству, ассортиментные номера, артикулы);</a:t>
            </a:r>
          </a:p>
          <a:p>
            <a:r>
              <a:rPr lang="ru-RU" sz="3600" b="1" dirty="0" smtClean="0"/>
              <a:t>потребительскую </a:t>
            </a:r>
            <a:r>
              <a:rPr lang="ru-RU" sz="3600" b="1" dirty="0"/>
              <a:t>товарную информацию </a:t>
            </a:r>
            <a:r>
              <a:rPr lang="ru-RU" dirty="0"/>
              <a:t>– сведения о товаре, показывающие выгоды его применения и предназначенные для создания потребительского предпочтения (пищевая ценность, состав, экологическая чистота).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19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Производственная маркировка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/>
              <a:t> - это текст</a:t>
            </a:r>
            <a:r>
              <a:rPr lang="ru-RU" sz="4000" dirty="0"/>
              <a:t>, условные обозначения или рисунок, нанесенные изготовителем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на  </a:t>
            </a:r>
            <a:r>
              <a:rPr lang="ru-RU" sz="4000" dirty="0"/>
              <a:t>упаковку товара или на другие носители информации. 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21506" name="Picture 2" descr="http://www.produkt.by/upload/fck_upload/images/04_krasnyy_pishchevik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132856"/>
            <a:ext cx="2381250" cy="151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irecommend.ru/sites/default/files/imagecache/copyright1/user-images/299388/xkZI8qkFxSc3Mc6pOA2t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9" b="19774"/>
          <a:stretch/>
        </p:blipFill>
        <p:spPr bwMode="auto">
          <a:xfrm>
            <a:off x="3392557" y="4701216"/>
            <a:ext cx="5472608" cy="20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i.otzovik.com/2014/10/18/1405627/img/763647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97152"/>
            <a:ext cx="3213045" cy="240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20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товарных знаков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Словесные обозначения</a:t>
            </a: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7" y="2612134"/>
            <a:ext cx="9191889" cy="13418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653136"/>
            <a:ext cx="3131840" cy="10765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367247"/>
            <a:ext cx="3599695" cy="136245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09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Виды производственной маркировки</a:t>
            </a:r>
            <a:endParaRPr lang="ru-RU" dirty="0"/>
          </a:p>
        </p:txBody>
      </p:sp>
      <p:pic>
        <p:nvPicPr>
          <p:cNvPr id="22530" name="Picture 2" descr="https://freelance.ru/img/portfolio/pics/00/09/97/62862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581128"/>
            <a:ext cx="5832648" cy="25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ru-RU" b="1" i="1" dirty="0"/>
              <a:t>Этикетка </a:t>
            </a:r>
            <a:r>
              <a:rPr lang="ru-RU" i="1" dirty="0"/>
              <a:t>- </a:t>
            </a:r>
            <a:r>
              <a:rPr lang="ru-RU" dirty="0"/>
              <a:t>самостоятельный носитель информации, который прикрепляется к товару или наносится  типографским способом. Содержит наименование продукции, товарный знак, состав, артикул, размер, штриховой код, срок годности, инструкции </a:t>
            </a:r>
            <a:r>
              <a:rPr lang="ru-RU" dirty="0" smtClean="0"/>
              <a:t>по </a:t>
            </a:r>
            <a:r>
              <a:rPr lang="ru-RU" dirty="0"/>
              <a:t>использованию.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8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Виды производственной маркировки</a:t>
            </a:r>
            <a:endParaRPr lang="ru-RU" dirty="0"/>
          </a:p>
        </p:txBody>
      </p:sp>
      <p:pic>
        <p:nvPicPr>
          <p:cNvPr id="23558" name="Picture 6" descr="https://illustrators.ru/uploads/illustration/image/434362/434362_origina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57574"/>
            <a:ext cx="714375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err="1"/>
              <a:t>Кольеретка</a:t>
            </a:r>
            <a:r>
              <a:rPr lang="ru-RU" b="1" i="1" dirty="0"/>
              <a:t> - </a:t>
            </a:r>
            <a:r>
              <a:rPr lang="ru-RU" dirty="0"/>
              <a:t>разновидность этикеток,  наклеиваемых на горлышко бутылок с алкогольными, безалкогольными напитками и пивом. Самостоятельного значения без основной этикетки не имеют, могут содержать наименование напитка, изготовителя.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2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Виды производственной маркировки</a:t>
            </a:r>
            <a:endParaRPr lang="ru-RU" dirty="0"/>
          </a:p>
        </p:txBody>
      </p:sp>
      <p:pic>
        <p:nvPicPr>
          <p:cNvPr id="24578" name="Picture 2" descr="https://freelance.ru/img/portfolio/pics/00/1D/36/191447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862" y="4149080"/>
            <a:ext cx="3643626" cy="2573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/>
              <a:t>Вкладыш - </a:t>
            </a:r>
            <a:r>
              <a:rPr lang="ru-RU" dirty="0"/>
              <a:t>разновидность этикеток. Содержит краткие сведения о товаре или изготовителе, иногда краткую характеристику потребительских свойств, меры предосторожности, инструкции по сборке, рецепты приготовления блюд, купоны.</a:t>
            </a:r>
          </a:p>
          <a:p>
            <a:endParaRPr lang="ru-RU" dirty="0"/>
          </a:p>
        </p:txBody>
      </p:sp>
      <p:pic>
        <p:nvPicPr>
          <p:cNvPr id="24580" name="Picture 4" descr="http://svoimirykami.com.ua/wp-content/uploads/2016/01/IMG_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34135"/>
            <a:ext cx="2251009" cy="16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i.otzovik.com/2014/07/17/1173189/img/20043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633737"/>
            <a:ext cx="3456384" cy="2194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2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Виды производственной маркировки</a:t>
            </a:r>
            <a:endParaRPr lang="ru-RU" dirty="0"/>
          </a:p>
        </p:txBody>
      </p:sp>
      <p:pic>
        <p:nvPicPr>
          <p:cNvPr id="25608" name="Picture 8" descr="http://vizitki.jofo.ru/data/userfiles/335/images/696881-ihdsuaxt2gnipnx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40" y="3789040"/>
            <a:ext cx="552450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ru-RU" b="1" i="1" dirty="0"/>
              <a:t>Ярлык и бирка - </a:t>
            </a:r>
            <a:r>
              <a:rPr lang="ru-RU" dirty="0"/>
              <a:t>подвешиваются, приклеиваются к товару. Ярлыки обычно содержат  наименование товара, изготовителя, адрес, цену, дату  выпуска. Бирки обычно указывают только наименование товара или товарный знак, фирменный знак.</a:t>
            </a:r>
            <a:endParaRPr lang="ru-RU" b="1" dirty="0"/>
          </a:p>
          <a:p>
            <a:endParaRPr lang="ru-RU" dirty="0"/>
          </a:p>
        </p:txBody>
      </p:sp>
      <p:pic>
        <p:nvPicPr>
          <p:cNvPr id="25602" name="Picture 2" descr="http://img1.liveinternet.ru/images/attach/c/0/117/886/117886215_4216969_CareLabel14867886_xxl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27546"/>
            <a:ext cx="2195323" cy="153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3mstudio.com.ua/assets/images/portfolio-nashih-rabot/poligrafiya/pechat-na-lente-markus-sm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427" y="5033324"/>
            <a:ext cx="2188352" cy="15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static.dochkisinochki.ru/upload/article/new/GL000041118_0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5" t="9159" r="11968" b="13050"/>
          <a:stretch/>
        </p:blipFill>
        <p:spPr bwMode="auto">
          <a:xfrm>
            <a:off x="4241560" y="4756653"/>
            <a:ext cx="1742359" cy="198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2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Виды производственной маркировки</a:t>
            </a:r>
            <a:endParaRPr lang="ru-RU" dirty="0"/>
          </a:p>
        </p:txBody>
      </p:sp>
      <p:pic>
        <p:nvPicPr>
          <p:cNvPr id="26628" name="Picture 4" descr="http://vozrogdeniekraya.ru/wp-content/uploads/2012/10/%D0%A5%D1%80%D0%B0%D0%BD%D0%B5%D0%BD%D0%B8%D0%B5-%D0%BA%D0%BE%D0%BD%D1%82%D1%80%D0%BE%D0%BB%D1%8C%D0%BD%D1%8B%D1%85-%D0%BB%D0%B5%D0%BD%D1%82-%D0%9A%D0%9A%D0%A2-199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372" y="3859386"/>
            <a:ext cx="18954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/>
              <a:t>Контрольная лента -</a:t>
            </a:r>
            <a:r>
              <a:rPr lang="ru-RU" b="1" dirty="0"/>
              <a:t> н</a:t>
            </a:r>
            <a:r>
              <a:rPr lang="ru-RU" dirty="0"/>
              <a:t>оситель краткой дублирующей информации, предназначенный для контроля или восстановления сведений при утрате этикетки, бирки или ярлыка.</a:t>
            </a:r>
          </a:p>
          <a:p>
            <a:endParaRPr lang="ru-RU" dirty="0"/>
          </a:p>
        </p:txBody>
      </p:sp>
      <p:pic>
        <p:nvPicPr>
          <p:cNvPr id="26626" name="Picture 2" descr="http://cs403726.vk.me/v403726122/9ba2/2NJXEjaOAX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098" y="2132856"/>
            <a:ext cx="1595503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zival.ru/sites/default/files/images/ch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64003"/>
            <a:ext cx="3384376" cy="21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2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Виды производственной маркировки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/>
              <a:t>Клейма и штампы - </a:t>
            </a:r>
            <a:r>
              <a:rPr lang="ru-RU" dirty="0"/>
              <a:t>носители информации, предназначенные для нанесения  идентифицирующих  условных обозначений на товары, упаковку, этикетки с помощью специальных приспособлений.</a:t>
            </a:r>
          </a:p>
          <a:p>
            <a:endParaRPr lang="ru-RU" dirty="0"/>
          </a:p>
        </p:txBody>
      </p:sp>
      <p:pic>
        <p:nvPicPr>
          <p:cNvPr id="27650" name="Picture 2" descr="http://popgun.ru/files/g/189/orig/8810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03973"/>
            <a:ext cx="2471428" cy="24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popgun.ru/files/g/189/orig/60434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9"/>
          <a:stretch/>
        </p:blipFill>
        <p:spPr bwMode="auto">
          <a:xfrm>
            <a:off x="3059832" y="4303973"/>
            <a:ext cx="2664296" cy="235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popgun.ru/files/g/189/orig/1036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697" y="4448443"/>
            <a:ext cx="3017193" cy="198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2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Виды производственной маркировки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err="1"/>
              <a:t>Штрихкод</a:t>
            </a:r>
            <a:r>
              <a:rPr lang="ru-RU" dirty="0"/>
              <a:t> - присваивает каждому товару индивидуальный код, позволяющий получить информацию о производителе, самом товаре, являющийся основой для учета, анализа и планирования производства и продажи товаров на внутреннем и внешнем рынках.</a:t>
            </a:r>
            <a:endParaRPr lang="ru-RU" b="1" dirty="0"/>
          </a:p>
          <a:p>
            <a:endParaRPr lang="ru-RU" dirty="0"/>
          </a:p>
        </p:txBody>
      </p:sp>
      <p:pic>
        <p:nvPicPr>
          <p:cNvPr id="28674" name="Picture 2" descr="http://abcibc.com/images/info/barcodes/1i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157191"/>
            <a:ext cx="1528987" cy="15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ean.by/assets/images/200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4"/>
          <a:stretch/>
        </p:blipFill>
        <p:spPr bwMode="auto">
          <a:xfrm>
            <a:off x="5508104" y="5036622"/>
            <a:ext cx="2952328" cy="170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2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Торговая маркировка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– это текст</a:t>
            </a:r>
            <a:r>
              <a:rPr lang="ru-RU" dirty="0"/>
              <a:t>, условные обозначения или рисунок, нанесенные на товарные или кассовые чеки, упаковку. </a:t>
            </a:r>
          </a:p>
        </p:txBody>
      </p:sp>
      <p:pic>
        <p:nvPicPr>
          <p:cNvPr id="29700" name="Picture 4" descr="http://ok-t.ru/studopediaru/baza15/4356019108437.files/image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52762"/>
            <a:ext cx="527685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://ok-t.ru/studopediaru/baza15/4356019108437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24" y="4094404"/>
            <a:ext cx="3960440" cy="246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markerovka.ru/images/kassovii_cek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2400691" cy="316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18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товарных знаков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Буквенные обозначения</a:t>
            </a: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20888"/>
            <a:ext cx="6552728" cy="390864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15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товарных знаков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Цифровые обозначения</a:t>
            </a:r>
            <a:endParaRPr lang="ru-RU" sz="4400" b="1" dirty="0"/>
          </a:p>
        </p:txBody>
      </p:sp>
      <p:pic>
        <p:nvPicPr>
          <p:cNvPr id="2050" name="Picture 2" descr="http://www.777-moda.com/img/logo_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20888"/>
            <a:ext cx="3168352" cy="144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6" y="4437112"/>
            <a:ext cx="794629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15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товарных знаков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Изобразительные обозначения</a:t>
            </a: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780928"/>
            <a:ext cx="5256584" cy="394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15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товарных знаков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Объемные обозначения</a:t>
            </a:r>
            <a:endParaRPr lang="ru-RU" sz="4400" b="1" dirty="0"/>
          </a:p>
        </p:txBody>
      </p:sp>
      <p:pic>
        <p:nvPicPr>
          <p:cNvPr id="3074" name="Picture 2" descr="http://zg-patent.ru/files/2389190_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0" b="97800" l="9867" r="89867">
                        <a14:foregroundMark x1="42933" y1="21200" x2="42933" y2="21200"/>
                        <a14:foregroundMark x1="48533" y1="7600" x2="48533" y2="7600"/>
                        <a14:foregroundMark x1="52000" y1="19000" x2="52000" y2="19000"/>
                        <a14:foregroundMark x1="47733" y1="10800" x2="47733" y2="10800"/>
                        <a14:foregroundMark x1="46667" y1="15800" x2="46667" y2="15800"/>
                        <a14:foregroundMark x1="49600" y1="24800" x2="49600" y2="2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738569"/>
            <a:ext cx="2329737" cy="310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sostav.ru/articles/rus/2006/columns/opinion/images/origin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4" b="98270" l="2222" r="2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258"/>
          <a:stretch/>
        </p:blipFill>
        <p:spPr bwMode="auto">
          <a:xfrm>
            <a:off x="395536" y="3169105"/>
            <a:ext cx="1368152" cy="341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arketing.by/upload/images_old/market/company_news/nescafe_elcafe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89" b="98454" l="2881" r="98560">
                        <a14:foregroundMark x1="34156" y1="13402" x2="34156" y2="13402"/>
                        <a14:foregroundMark x1="25514" y1="35567" x2="25514" y2="35567"/>
                        <a14:foregroundMark x1="26337" y1="62113" x2="26337" y2="62113"/>
                        <a14:foregroundMark x1="12140" y1="72680" x2="12140" y2="72680"/>
                        <a14:foregroundMark x1="36626" y1="86598" x2="36626" y2="86598"/>
                        <a14:foregroundMark x1="24280" y1="10052" x2="24280" y2="10052"/>
                        <a14:foregroundMark x1="36214" y1="8505" x2="36214" y2="8505"/>
                        <a14:foregroundMark x1="37449" y1="51804" x2="37449" y2="51804"/>
                        <a14:foregroundMark x1="16667" y1="37887" x2="16667" y2="37887"/>
                        <a14:foregroundMark x1="19959" y1="38402" x2="19959" y2="38402"/>
                        <a14:foregroundMark x1="19959" y1="35052" x2="19959" y2="35052"/>
                        <a14:foregroundMark x1="27160" y1="14948" x2="27160" y2="14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854" y="3814438"/>
            <a:ext cx="3384376" cy="270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c.pics.livejournal.com/lady_wine/73865962/519/519_9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11770"/>
            <a:ext cx="2592288" cy="3442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15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товарных знаков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Комбинированные обозначения</a:t>
            </a:r>
            <a:endParaRPr lang="ru-RU" sz="4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1" b="12044"/>
          <a:stretch/>
        </p:blipFill>
        <p:spPr>
          <a:xfrm>
            <a:off x="2339752" y="2957774"/>
            <a:ext cx="6445308" cy="366100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3203-8BBB-463B-A1E4-0AB3FAF8265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15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824</Words>
  <Application>Microsoft Office PowerPoint</Application>
  <PresentationFormat>Экран (4:3)</PresentationFormat>
  <Paragraphs>143</Paragraphs>
  <Slides>47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Arial</vt:lpstr>
      <vt:lpstr>Calibri</vt:lpstr>
      <vt:lpstr>Times New Roman</vt:lpstr>
      <vt:lpstr>Wingdings</vt:lpstr>
      <vt:lpstr>Тема Office</vt:lpstr>
      <vt:lpstr>Тема занятия: </vt:lpstr>
      <vt:lpstr>Вопросы для изучения:</vt:lpstr>
      <vt:lpstr>1. Товарный знак</vt:lpstr>
      <vt:lpstr>Виды товарных знаков</vt:lpstr>
      <vt:lpstr>Виды товарных знаков</vt:lpstr>
      <vt:lpstr>Виды товарных знаков</vt:lpstr>
      <vt:lpstr>Виды товарных знаков</vt:lpstr>
      <vt:lpstr>Виды товарных знаков</vt:lpstr>
      <vt:lpstr>Виды товарных знаков</vt:lpstr>
      <vt:lpstr>Виды товарных знаков</vt:lpstr>
      <vt:lpstr>Цветовые решения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Требования к товарному знаку</vt:lpstr>
      <vt:lpstr>Бренд</vt:lpstr>
      <vt:lpstr>Заявка на регистрацию  товарного знака содержит</vt:lpstr>
      <vt:lpstr>Международная регистрация товарного знака</vt:lpstr>
      <vt:lpstr>2. Упаковка</vt:lpstr>
      <vt:lpstr>Функции упаковки</vt:lpstr>
      <vt:lpstr>Функции упаковки</vt:lpstr>
      <vt:lpstr>Функции упаковки</vt:lpstr>
      <vt:lpstr>Функции упаковки</vt:lpstr>
      <vt:lpstr>Функции упаковки</vt:lpstr>
      <vt:lpstr>Функции упаковки</vt:lpstr>
      <vt:lpstr>Упаковка как средство  реализации маркетинга</vt:lpstr>
      <vt:lpstr>Упаковка как средство  реализации маркетинга</vt:lpstr>
      <vt:lpstr>Упаковка как средство  реализации маркетинга</vt:lpstr>
      <vt:lpstr>Упаковка как средство  реализации маркетинга</vt:lpstr>
      <vt:lpstr>Упаковка как средство  реализации маркетинга</vt:lpstr>
      <vt:lpstr>Упаковка как средство  реализации маркетинга</vt:lpstr>
      <vt:lpstr>3. Маркировка</vt:lpstr>
      <vt:lpstr>Презентация PowerPoint</vt:lpstr>
      <vt:lpstr>Функции маркировки</vt:lpstr>
      <vt:lpstr>Маркировка содержит:</vt:lpstr>
      <vt:lpstr>Производственная маркировка</vt:lpstr>
      <vt:lpstr>Виды производственной маркировки</vt:lpstr>
      <vt:lpstr>Виды производственной маркировки</vt:lpstr>
      <vt:lpstr>Виды производственной маркировки</vt:lpstr>
      <vt:lpstr>Виды производственной маркировки</vt:lpstr>
      <vt:lpstr>Виды производственной маркировки</vt:lpstr>
      <vt:lpstr>Виды производственной маркировки</vt:lpstr>
      <vt:lpstr>Виды производственной маркировки</vt:lpstr>
      <vt:lpstr>Торговая маркировка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занятия:</dc:title>
  <dc:creator>User</dc:creator>
  <cp:lastModifiedBy>admin</cp:lastModifiedBy>
  <cp:revision>84</cp:revision>
  <cp:lastPrinted>2016-03-22T07:07:00Z</cp:lastPrinted>
  <dcterms:created xsi:type="dcterms:W3CDTF">2016-03-21T14:04:48Z</dcterms:created>
  <dcterms:modified xsi:type="dcterms:W3CDTF">2021-10-27T11:18:07Z</dcterms:modified>
</cp:coreProperties>
</file>