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0" r:id="rId5"/>
    <p:sldId id="258" r:id="rId6"/>
    <p:sldId id="259" r:id="rId7"/>
    <p:sldId id="271" r:id="rId8"/>
    <p:sldId id="261" r:id="rId9"/>
    <p:sldId id="262" r:id="rId10"/>
    <p:sldId id="269" r:id="rId11"/>
    <p:sldId id="263" r:id="rId12"/>
    <p:sldId id="264" r:id="rId13"/>
    <p:sldId id="267" r:id="rId14"/>
    <p:sldId id="272" r:id="rId15"/>
    <p:sldId id="274" r:id="rId16"/>
    <p:sldId id="260" r:id="rId17"/>
    <p:sldId id="278" r:id="rId18"/>
    <p:sldId id="277" r:id="rId19"/>
    <p:sldId id="265" r:id="rId20"/>
    <p:sldId id="279" r:id="rId21"/>
    <p:sldId id="280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ДРАПИРОВКА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СКЛАДКИ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theperfectnose.files.wordpress.com/2013/05/draping-hires_0012.png?w=774&amp;h=653"/>
          <p:cNvPicPr>
            <a:picLocks noChangeAspect="1" noChangeArrowheads="1"/>
          </p:cNvPicPr>
          <p:nvPr/>
        </p:nvPicPr>
        <p:blipFill>
          <a:blip r:embed="rId2"/>
          <a:srcRect t="20412" r="57537" b="6193"/>
          <a:stretch>
            <a:fillRect/>
          </a:stretch>
        </p:blipFill>
        <p:spPr bwMode="auto">
          <a:xfrm>
            <a:off x="1928794" y="3857628"/>
            <a:ext cx="1858742" cy="2714620"/>
          </a:xfrm>
          <a:prstGeom prst="rect">
            <a:avLst/>
          </a:prstGeom>
          <a:noFill/>
        </p:spPr>
      </p:pic>
      <p:pic>
        <p:nvPicPr>
          <p:cNvPr id="3076" name="Picture 4" descr="http://i040.radikal.ru/0911/23/3ca0b084e1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7628"/>
            <a:ext cx="3138316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92880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Драпировка</a:t>
            </a:r>
            <a:r>
              <a:rPr lang="ru-RU" sz="2400" dirty="0" smtClean="0"/>
              <a:t> – ткань, собранная в красивые свободно лежащие или ниспадающие складки. Художники и дизайнеры широко используют драпировку в одежде, как фон для натюрморта, дизайне интерьеров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bibo.kz/10253/10253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786610" cy="605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g1.liveinternet.ru/images/attach/d/0/141/537/141537053_drapirovka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5121099" cy="3764517"/>
          </a:xfrm>
          <a:prstGeom prst="rect">
            <a:avLst/>
          </a:prstGeom>
          <a:noFill/>
        </p:spPr>
      </p:pic>
      <p:pic>
        <p:nvPicPr>
          <p:cNvPr id="20484" name="Picture 4" descr="https://queenofstyle.ru/wp-content/uploads/2017/02/42bba1873f8fd5059c2b06f06e8f423a-323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30765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rawmaster.ru/uploads/posts/2011-06/DrawMaster.ru_9-osnovi-risovaniya-odejdi-structura-i-struyaschiesya-tkani.jpg"/>
          <p:cNvPicPr>
            <a:picLocks noChangeAspect="1" noChangeArrowheads="1"/>
          </p:cNvPicPr>
          <p:nvPr/>
        </p:nvPicPr>
        <p:blipFill>
          <a:blip r:embed="rId2"/>
          <a:srcRect b="26244"/>
          <a:stretch>
            <a:fillRect/>
          </a:stretch>
        </p:blipFill>
        <p:spPr bwMode="auto">
          <a:xfrm>
            <a:off x="571472" y="500042"/>
            <a:ext cx="8135971" cy="3000396"/>
          </a:xfrm>
          <a:prstGeom prst="rect">
            <a:avLst/>
          </a:prstGeom>
          <a:noFill/>
        </p:spPr>
      </p:pic>
      <p:pic>
        <p:nvPicPr>
          <p:cNvPr id="21510" name="Picture 6" descr="https://queenofstyle.ru/wp-content/uploads/2017/02/0d6e35a1af69b1d01a2fea410584bfb8-268x640.jpg"/>
          <p:cNvPicPr>
            <a:picLocks noChangeAspect="1" noChangeArrowheads="1"/>
          </p:cNvPicPr>
          <p:nvPr/>
        </p:nvPicPr>
        <p:blipFill>
          <a:blip r:embed="rId3"/>
          <a:srcRect l="38380" t="37233" r="28997" b="53124"/>
          <a:stretch>
            <a:fillRect/>
          </a:stretch>
        </p:blipFill>
        <p:spPr bwMode="auto">
          <a:xfrm>
            <a:off x="500034" y="4000504"/>
            <a:ext cx="3143272" cy="221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lfie.cards/58504/res/width/696/542115/8038bea28bb21854b656b874b35cef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570675" cy="6100800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 l="10776" r="6022"/>
          <a:stretch>
            <a:fillRect/>
          </a:stretch>
        </p:blipFill>
        <p:spPr bwMode="auto">
          <a:xfrm>
            <a:off x="5357818" y="357166"/>
            <a:ext cx="3375047" cy="20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ds02.infourok.ru/uploads/ex/03d8/0004360f-99041615/hello_html_m5bacd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8429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1. Лучше, если объект рисования (модель) будет располагаться чуть левее рабочего места.</a:t>
            </a:r>
            <a:r>
              <a:rPr lang="ru-RU" sz="2000" dirty="0" smtClean="0"/>
              <a:t> </a:t>
            </a:r>
            <a:r>
              <a:rPr lang="ru-RU" sz="2400" dirty="0" smtClean="0"/>
              <a:t>Источник света для драпировки – спереди сбоку.</a:t>
            </a:r>
          </a:p>
          <a:p>
            <a:r>
              <a:rPr lang="ru-RU" sz="2400" dirty="0" smtClean="0"/>
              <a:t>2. Сначала нужно задать габариты рисунка, чтобы ткани не было тесно на листе, вполне будет достаточно срисовать 2-3 складки.</a:t>
            </a:r>
          </a:p>
          <a:p>
            <a:r>
              <a:rPr lang="ru-RU" sz="2400" dirty="0" smtClean="0"/>
              <a:t>3. После того как намечены складки, начинаем придавать им объем. Для начала, по краю складок проходимся карандашом. Штрихи кладем по форме.</a:t>
            </a:r>
          </a:p>
          <a:p>
            <a:r>
              <a:rPr lang="ru-RU" sz="2400" dirty="0" smtClean="0"/>
              <a:t>4. Когда складка определена, начинаем придавать ей тень. Когда это сделано, приступаем к растушевке. Но делать это нужно </a:t>
            </a:r>
            <a:r>
              <a:rPr lang="ru-RU" sz="2400" b="1" dirty="0" smtClean="0"/>
              <a:t>штрихами</a:t>
            </a:r>
            <a:r>
              <a:rPr lang="ru-RU" sz="2400" dirty="0" smtClean="0"/>
              <a:t>! Добиваемся плавного перехода от света к тени.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760" y="1142984"/>
            <a:ext cx="3677063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500042"/>
            <a:ext cx="2985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Изучение натуры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Внимательно изучите драпировку: как соотносятся между собой ее ширина и высота, под каким углом расположены складки, как они перекрываются и т.д.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28" y="642918"/>
            <a:ext cx="6939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Детализация складок (линейный рисунок)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736"/>
            <a:ext cx="371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Легкими линиями намечаем складки на ткани. Работаем по принципу «от общего к частному». В последующем при нанесении светотени линии не должны быть заметны – они сольются с тенью, – поэтому не следует их делать слишком темными и жирными.</a:t>
            </a:r>
            <a:endParaRPr lang="ru-RU" sz="2400" dirty="0"/>
          </a:p>
        </p:txBody>
      </p:sp>
      <p:pic>
        <p:nvPicPr>
          <p:cNvPr id="9" name="Picture 4" descr="Ð´ÑÐ°Ð¿Ð¸ÑÐ¾Ð²ÐºÐ° - ÑÑÐ¾Ðº. ex1 (ÐÐ¸ÑÐ½ÑÐµ) ."/>
          <p:cNvPicPr>
            <a:picLocks noChangeAspect="1" noChangeArrowheads="1"/>
          </p:cNvPicPr>
          <p:nvPr/>
        </p:nvPicPr>
        <p:blipFill>
          <a:blip r:embed="rId2"/>
          <a:srcRect b="2817"/>
          <a:stretch>
            <a:fillRect/>
          </a:stretch>
        </p:blipFill>
        <p:spPr bwMode="auto">
          <a:xfrm>
            <a:off x="5053312" y="1500173"/>
            <a:ext cx="3613869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intmaster.ru/images/drapirov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740754" cy="5143536"/>
          </a:xfrm>
          <a:prstGeom prst="rect">
            <a:avLst/>
          </a:prstGeom>
          <a:noFill/>
        </p:spPr>
      </p:pic>
      <p:pic>
        <p:nvPicPr>
          <p:cNvPr id="4" name="Picture 6" descr="http://www.scritub.com/files/limba/engleza/computers/336_poze/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009403" cy="403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2111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Штриховка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При рисовании складок следите за закономерностью их образования. Штрихи накладываем по форме изгибов ткани, незначительно меняя направление каждого последующего слоя штрихов (техника «конопатка»).</a:t>
            </a:r>
            <a:endParaRPr lang="ru-RU" sz="2400" dirty="0"/>
          </a:p>
        </p:txBody>
      </p:sp>
      <p:pic>
        <p:nvPicPr>
          <p:cNvPr id="35842" name="Picture 2" descr="http://artlab.club/uploads/images/00/00/02/2015/05/12/0u66d1f2bf-57947514-32660b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929058" cy="2100615"/>
          </a:xfrm>
          <a:prstGeom prst="rect">
            <a:avLst/>
          </a:prstGeom>
          <a:noFill/>
        </p:spPr>
      </p:pic>
      <p:pic>
        <p:nvPicPr>
          <p:cNvPr id="35844" name="Picture 4" descr="http://artlab.club/uploads/images/00/00/02/2015/05/12/0u420b9f74-78d392c2-316909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381000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myshared.ru/17/1068898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429684" cy="163121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Никакая складка на форме не может образовываться без причины.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На характер складки оказывают влияние свойства и качества тканей, а так же сил, действующих на их образование.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85852" y="1928802"/>
            <a:ext cx="6357982" cy="4706335"/>
            <a:chOff x="357158" y="357166"/>
            <a:chExt cx="8419976" cy="6277972"/>
          </a:xfrm>
        </p:grpSpPr>
        <p:pic>
          <p:nvPicPr>
            <p:cNvPr id="4" name="Picture 2" descr="https://nymphashion.com/wp-content/uploads/2014/08/IMG_4822.jpg"/>
            <p:cNvPicPr>
              <a:picLocks noChangeAspect="1" noChangeArrowheads="1"/>
            </p:cNvPicPr>
            <p:nvPr/>
          </p:nvPicPr>
          <p:blipFill>
            <a:blip r:embed="rId2" cstate="print"/>
            <a:srcRect l="23739" t="10254" r="50823" b="5154"/>
            <a:stretch>
              <a:fillRect/>
            </a:stretch>
          </p:blipFill>
          <p:spPr bwMode="auto">
            <a:xfrm>
              <a:off x="6357950" y="538746"/>
              <a:ext cx="2419184" cy="6033526"/>
            </a:xfrm>
            <a:prstGeom prst="rect">
              <a:avLst/>
            </a:prstGeom>
            <a:noFill/>
          </p:spPr>
        </p:pic>
        <p:pic>
          <p:nvPicPr>
            <p:cNvPr id="5" name="Picture 4" descr="http://illustrators.ru/uploads/illustration/image/423630/main_423630_origina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2357430"/>
              <a:ext cx="3000396" cy="4277708"/>
            </a:xfrm>
            <a:prstGeom prst="rect">
              <a:avLst/>
            </a:prstGeom>
            <a:noFill/>
          </p:spPr>
        </p:pic>
        <p:pic>
          <p:nvPicPr>
            <p:cNvPr id="6" name="Picture 6" descr="http://s40.radikal.ru/i090/1104/9e/8e6f77f3db7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488" y="357166"/>
              <a:ext cx="3184094" cy="2786082"/>
            </a:xfrm>
            <a:prstGeom prst="rect">
              <a:avLst/>
            </a:prstGeom>
            <a:noFill/>
          </p:spPr>
        </p:pic>
        <p:pic>
          <p:nvPicPr>
            <p:cNvPr id="7" name="Picture 8" descr="http://1.bp.blogspot.com/-1v_QZ9Rb9Jo/Tb2nIrmAQVI/AAAAAAAAARM/msmmClkvT30/s1600/4_00200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29058" y="3286124"/>
              <a:ext cx="1928826" cy="31620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Начинать штрих необходимо с темной поверхности объекта.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8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Передний и задний план.</a:t>
            </a:r>
            <a:r>
              <a:rPr lang="ru-RU" sz="2400" dirty="0" smtClean="0"/>
              <a:t> Тщательнее прорабатывайте предметы на переднем плане, в то время как задний план можно быстро наметить боком грифеля, чтобы показать освещение и общий тон. Штриховка вертикального фона штрихуется вертикально, горизонтального — горизонтально.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256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b="1" dirty="0" smtClean="0"/>
          </a:p>
          <a:p>
            <a:pPr fontAlgn="base"/>
            <a:r>
              <a:rPr lang="ru-RU" sz="2400" b="1" dirty="0" smtClean="0"/>
              <a:t>Делайте короткие штрихи.</a:t>
            </a:r>
            <a:r>
              <a:rPr lang="ru-RU" sz="2400" dirty="0" smtClean="0"/>
              <a:t> Выбирайте модуль штриха, какой вам удобно. </a:t>
            </a:r>
          </a:p>
          <a:p>
            <a:pPr fontAlgn="base"/>
            <a:r>
              <a:rPr lang="ru-RU" sz="2400" dirty="0" smtClean="0"/>
              <a:t>Штриховать следует таким образом, чтобы шов был посередине следующего слоя.</a:t>
            </a:r>
            <a:endParaRPr lang="ru-RU" sz="2400" dirty="0"/>
          </a:p>
        </p:txBody>
      </p:sp>
      <p:pic>
        <p:nvPicPr>
          <p:cNvPr id="33794" name="Picture 2" descr="Image 003"/>
          <p:cNvPicPr>
            <a:picLocks noChangeAspect="1" noChangeArrowheads="1"/>
          </p:cNvPicPr>
          <p:nvPr/>
        </p:nvPicPr>
        <p:blipFill>
          <a:blip r:embed="rId2"/>
          <a:srcRect r="18994"/>
          <a:stretch>
            <a:fillRect/>
          </a:stretch>
        </p:blipFill>
        <p:spPr bwMode="auto">
          <a:xfrm>
            <a:off x="6858016" y="1357298"/>
            <a:ext cx="1835103" cy="2381243"/>
          </a:xfrm>
          <a:prstGeom prst="rect">
            <a:avLst/>
          </a:prstGeom>
          <a:noFill/>
        </p:spPr>
      </p:pic>
      <p:pic>
        <p:nvPicPr>
          <p:cNvPr id="33796" name="Picture 4" descr="Image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00504"/>
            <a:ext cx="1785950" cy="223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-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5010150" cy="530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642918"/>
            <a:ext cx="603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Светотень. Принцип формирования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Форму драпировки передаем с помощью светотени. Ее градации (по мере </a:t>
            </a:r>
            <a:r>
              <a:rPr lang="ru-RU" sz="2000" dirty="0" err="1" smtClean="0"/>
              <a:t>утемнения</a:t>
            </a:r>
            <a:r>
              <a:rPr lang="ru-RU" sz="2400" dirty="0" smtClean="0"/>
              <a:t>) такие: свет – полусвет – полутень – тень. </a:t>
            </a:r>
          </a:p>
          <a:p>
            <a:r>
              <a:rPr lang="ru-RU" sz="2400" dirty="0" smtClean="0"/>
              <a:t>Для того, чтобы иметь больший диапазон оттенков для передачи светотени, примем за белый (то есть оставляем </a:t>
            </a:r>
            <a:r>
              <a:rPr lang="ru-RU" sz="2400" dirty="0" err="1" smtClean="0"/>
              <a:t>незаштрихованной</a:t>
            </a:r>
            <a:r>
              <a:rPr lang="ru-RU" sz="2400" dirty="0" smtClean="0"/>
              <a:t> белую бумагу) самый светлый участок драпировки на складке, расположенной на переднем плане.</a:t>
            </a:r>
            <a:endParaRPr lang="ru-RU" sz="2400" dirty="0"/>
          </a:p>
        </p:txBody>
      </p:sp>
      <p:pic>
        <p:nvPicPr>
          <p:cNvPr id="32770" name="Picture 2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3116"/>
            <a:ext cx="4071935" cy="424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40719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Самые темные участки находятся в зоне тени (собственной или падающей). Это участки, куда не попадает прямой свет. Остальные участки драпировки попадают в зону «полусвета» (освещенные участки, расположенные на заднем плане или под углом к источнику света) или «полутени» (освещены не прямым от источника, а рассеянным светом). Если теневой участок граничит с освещенным, тень на нем подсвечивается отраженным светом, образуя «рефлекс», который светлее тени, но темнее «полусвета». Его интенсивность зависит от отражающей способности поверхности ткани.</a:t>
            </a:r>
            <a:endParaRPr lang="ru-RU" sz="2000" dirty="0"/>
          </a:p>
        </p:txBody>
      </p:sp>
      <p:pic>
        <p:nvPicPr>
          <p:cNvPr id="3" name="Picture 2" descr="http://demiart.ru/forum/uploads3/post-5078-1244376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3"/>
            <a:ext cx="4350954" cy="415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28596" y="0"/>
            <a:ext cx="8501122" cy="6411936"/>
            <a:chOff x="428596" y="0"/>
            <a:chExt cx="8501122" cy="64119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0"/>
              <a:ext cx="3438525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2357430"/>
              <a:ext cx="406717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4744" y="3929090"/>
              <a:ext cx="3748077" cy="248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9" y="2357430"/>
              <a:ext cx="2500329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2857488" y="35716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прямые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929066"/>
            <a:ext cx="3071834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Косые, при растяжении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6457890"/>
            <a:ext cx="4214842" cy="40011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Косые, при сжатии и складывании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2000240"/>
            <a:ext cx="2571768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Радиальные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85728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КЛАССИФИКАЦИЯ СКЛАДОК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r-portal.ru/img/uch/kak-nauchitsya-risovat-odezhdu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4929222" cy="3602126"/>
          </a:xfrm>
          <a:prstGeom prst="rect">
            <a:avLst/>
          </a:prstGeom>
          <a:noFill/>
        </p:spPr>
      </p:pic>
      <p:pic>
        <p:nvPicPr>
          <p:cNvPr id="27652" name="Picture 4" descr="http://www.e-ope.ee/_download/euni_repository/file/3764/9teema.zip/9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857653" cy="1620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578645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Инертная складка – спокойно лежащая</a:t>
            </a:r>
            <a:endParaRPr lang="ru-RU" sz="2400" dirty="0"/>
          </a:p>
        </p:txBody>
      </p:sp>
      <p:pic>
        <p:nvPicPr>
          <p:cNvPr id="27654" name="Picture 6" descr="http://www.e-ope.ee/_download/euni_repository/file/3764/9teema.zip/9.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142984"/>
            <a:ext cx="3120412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786" y="64291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Пересекающиеся складки </a:t>
            </a:r>
            <a:endParaRPr lang="ru-RU" sz="2400" dirty="0"/>
          </a:p>
        </p:txBody>
      </p:sp>
      <p:pic>
        <p:nvPicPr>
          <p:cNvPr id="27656" name="Picture 8" descr="https://fs00.infourok.ru/images/doc/64/79319/hello_html_4dbc3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357562"/>
            <a:ext cx="2214578" cy="3175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3dklad.com/uploads/cache/data/catalog/1441904135_maket-3000x2000.jpg"/>
          <p:cNvPicPr>
            <a:picLocks noChangeAspect="1" noChangeArrowheads="1"/>
          </p:cNvPicPr>
          <p:nvPr/>
        </p:nvPicPr>
        <p:blipFill>
          <a:blip r:embed="rId2"/>
          <a:srcRect l="13053" t="15690" r="7845" b="4232"/>
          <a:stretch>
            <a:fillRect/>
          </a:stretch>
        </p:blipFill>
        <p:spPr bwMode="auto">
          <a:xfrm>
            <a:off x="4643439" y="1000095"/>
            <a:ext cx="3857652" cy="2928970"/>
          </a:xfrm>
          <a:prstGeom prst="rect">
            <a:avLst/>
          </a:prstGeom>
          <a:noFill/>
        </p:spPr>
      </p:pic>
      <p:pic>
        <p:nvPicPr>
          <p:cNvPr id="2054" name="Picture 6" descr="http://www.prokroi.ru/wp-content/uploads/2010/12/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5715000" cy="2200275"/>
          </a:xfrm>
          <a:prstGeom prst="rect">
            <a:avLst/>
          </a:prstGeom>
          <a:noFill/>
        </p:spPr>
      </p:pic>
      <p:pic>
        <p:nvPicPr>
          <p:cNvPr id="2056" name="Picture 8" descr="http://lowmagazin.ru/126927-2-large_default/%D0%9D%D0%B0%D1%81%D1%82%D0%B5%D0%BD%D0%BD%D1%8B%D0%B9-%D1%81%D0%B2%D0%B5%D1%82%D0%B8%D0%BB%D1%8C%D0%BD%D0%B8%D0%BA-axo-light-skirt-%D1%81-%D0%BF%D0%BB%D0%B0%D1%84%D0%BE%D0%BD%D0%BE%D0%BC-%D0%B8%D0%B7-%D1%81%D0%BA%D0%BB%D0%B0%D0%B4%D0%BE%D0%BA-%D1%82%D0%BA%D0%B0%D0%BD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857520" cy="2857520"/>
          </a:xfrm>
          <a:prstGeom prst="rect">
            <a:avLst/>
          </a:prstGeom>
          <a:noFill/>
        </p:spPr>
      </p:pic>
      <p:pic>
        <p:nvPicPr>
          <p:cNvPr id="2058" name="Picture 10" descr="http://www.sernasn.ru/sites/default/files/imagecache/product_full/dsc06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1750408" cy="25003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Прямые складки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ljplus.ru/img4/y/a/yarryozzo/skla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72098" cy="2536049"/>
          </a:xfrm>
          <a:prstGeom prst="rect">
            <a:avLst/>
          </a:prstGeom>
          <a:noFill/>
        </p:spPr>
      </p:pic>
      <p:pic>
        <p:nvPicPr>
          <p:cNvPr id="16388" name="Picture 4" descr="http://rucco.ru/upload/img_dcpg/72097.jpg"/>
          <p:cNvPicPr>
            <a:picLocks noChangeAspect="1" noChangeArrowheads="1"/>
          </p:cNvPicPr>
          <p:nvPr/>
        </p:nvPicPr>
        <p:blipFill>
          <a:blip r:embed="rId3"/>
          <a:srcRect b="7143"/>
          <a:stretch>
            <a:fillRect/>
          </a:stretch>
        </p:blipFill>
        <p:spPr bwMode="auto">
          <a:xfrm>
            <a:off x="428596" y="2857496"/>
            <a:ext cx="5076812" cy="1857388"/>
          </a:xfrm>
          <a:prstGeom prst="rect">
            <a:avLst/>
          </a:prstGeom>
          <a:noFill/>
        </p:spPr>
      </p:pic>
      <p:pic>
        <p:nvPicPr>
          <p:cNvPr id="16390" name="Picture 6" descr="https://i.pinimg.com/originals/ef/f2/41/eff24155fdd0d9a57f1e5ad36a5b0125.jpg"/>
          <p:cNvPicPr>
            <a:picLocks noChangeAspect="1" noChangeArrowheads="1"/>
          </p:cNvPicPr>
          <p:nvPr/>
        </p:nvPicPr>
        <p:blipFill>
          <a:blip r:embed="rId4"/>
          <a:srcRect r="57576" b="26713"/>
          <a:stretch>
            <a:fillRect/>
          </a:stretch>
        </p:blipFill>
        <p:spPr bwMode="auto">
          <a:xfrm>
            <a:off x="6215074" y="5072074"/>
            <a:ext cx="2000264" cy="1357322"/>
          </a:xfrm>
          <a:prstGeom prst="rect">
            <a:avLst/>
          </a:prstGeom>
          <a:noFill/>
        </p:spPr>
      </p:pic>
      <p:pic>
        <p:nvPicPr>
          <p:cNvPr id="16392" name="Picture 8" descr="http://shei-sama.ru/_pu/4/47314305.jpg"/>
          <p:cNvPicPr>
            <a:picLocks noChangeAspect="1" noChangeArrowheads="1"/>
          </p:cNvPicPr>
          <p:nvPr/>
        </p:nvPicPr>
        <p:blipFill>
          <a:blip r:embed="rId5"/>
          <a:srcRect r="45833" b="64285"/>
          <a:stretch>
            <a:fillRect/>
          </a:stretch>
        </p:blipFill>
        <p:spPr bwMode="auto">
          <a:xfrm>
            <a:off x="5786446" y="2928934"/>
            <a:ext cx="2918753" cy="1571636"/>
          </a:xfrm>
          <a:prstGeom prst="rect">
            <a:avLst/>
          </a:prstGeom>
          <a:noFill/>
        </p:spPr>
      </p:pic>
      <p:pic>
        <p:nvPicPr>
          <p:cNvPr id="16394" name="Picture 10" descr="http://dcpg.ru/images/pics/entries/720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857760"/>
            <a:ext cx="5072098" cy="1724514"/>
          </a:xfrm>
          <a:prstGeom prst="rect">
            <a:avLst/>
          </a:prstGeom>
          <a:noFill/>
        </p:spPr>
      </p:pic>
      <p:pic>
        <p:nvPicPr>
          <p:cNvPr id="16396" name="Picture 12" descr="https://ds04.infourok.ru/uploads/ex/0e52/00081119-2b0d558a/hello_html_m6a1c7e46.png"/>
          <p:cNvPicPr>
            <a:picLocks noChangeAspect="1" noChangeArrowheads="1"/>
          </p:cNvPicPr>
          <p:nvPr/>
        </p:nvPicPr>
        <p:blipFill>
          <a:blip r:embed="rId7"/>
          <a:srcRect t="6799" r="41768" b="58031"/>
          <a:stretch>
            <a:fillRect/>
          </a:stretch>
        </p:blipFill>
        <p:spPr bwMode="auto">
          <a:xfrm>
            <a:off x="5786446" y="857232"/>
            <a:ext cx="2714644" cy="1308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pinimg.com/736x/7c/b8/4b/7cb84b3de5cefeeff315d1b0c459aff7--manga-drawing-drawing-tips.jpg"/>
          <p:cNvPicPr>
            <a:picLocks noChangeAspect="1" noChangeArrowheads="1"/>
          </p:cNvPicPr>
          <p:nvPr/>
        </p:nvPicPr>
        <p:blipFill>
          <a:blip r:embed="rId2"/>
          <a:srcRect t="4850"/>
          <a:stretch>
            <a:fillRect/>
          </a:stretch>
        </p:blipFill>
        <p:spPr bwMode="auto">
          <a:xfrm>
            <a:off x="357158" y="571480"/>
            <a:ext cx="4024306" cy="5401062"/>
          </a:xfrm>
          <a:prstGeom prst="rect">
            <a:avLst/>
          </a:prstGeom>
          <a:noFill/>
        </p:spPr>
      </p:pic>
      <p:pic>
        <p:nvPicPr>
          <p:cNvPr id="28676" name="Picture 4" descr="http://content.chatoff.by/news/6828_kursi_stilistika_i_eskiznaya_grafika_figuri_cheloveka.jpg"/>
          <p:cNvPicPr>
            <a:picLocks noChangeAspect="1" noChangeArrowheads="1"/>
          </p:cNvPicPr>
          <p:nvPr/>
        </p:nvPicPr>
        <p:blipFill>
          <a:blip r:embed="rId3"/>
          <a:srcRect b="40928"/>
          <a:stretch>
            <a:fillRect/>
          </a:stretch>
        </p:blipFill>
        <p:spPr bwMode="auto">
          <a:xfrm>
            <a:off x="4643438" y="285728"/>
            <a:ext cx="4271373" cy="1785950"/>
          </a:xfrm>
          <a:prstGeom prst="rect">
            <a:avLst/>
          </a:prstGeom>
          <a:noFill/>
        </p:spPr>
      </p:pic>
      <p:pic>
        <p:nvPicPr>
          <p:cNvPr id="28678" name="Picture 6" descr="https://i.pinimg.com/736x/c5/87/be/c587be927d3608706d5fd18ec6800c68--sketch-fashion-drawing-fash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357430"/>
            <a:ext cx="3000396" cy="390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Косые складки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61436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Складка на материи образуется всегда от сжатия материи. Сжатие это может быть или непосредственным, прямым или образовываться косвенно от растяжения в другом направлении, подобно тому, как, растягивая параллелограмм по одной диагонали, мы одновременно сжимаем его по другой.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Модуль упругости у одной и той же материи может оказаться различным в зависимости от направления приложенной силы относительно конструкции тканой материи, то есть ее основы или утка.</a:t>
            </a:r>
          </a:p>
          <a:p>
            <a:r>
              <a:rPr lang="ru-RU" sz="2000" b="1" dirty="0" smtClean="0"/>
              <a:t>Образуется ряд параллельных складок, в середине — основная и большая, окруженная по бокам меньшими, подобными ей. 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18434" name="Picture 2" descr="https://konspekta.net/stydopediaru/baza4/1053463961761.files/image014.jpg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6531552" y="1000108"/>
            <a:ext cx="203008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i.pinimg.com/736x/7d/fd/2d/7dfd2dfe4c5379d115ffff154baeff84--drawing-reference-design-reference.jpg"/>
          <p:cNvPicPr>
            <a:picLocks noChangeAspect="1" noChangeArrowheads="1"/>
          </p:cNvPicPr>
          <p:nvPr/>
        </p:nvPicPr>
        <p:blipFill>
          <a:blip r:embed="rId2"/>
          <a:srcRect l="8135"/>
          <a:stretch>
            <a:fillRect/>
          </a:stretch>
        </p:blipFill>
        <p:spPr bwMode="auto">
          <a:xfrm>
            <a:off x="285720" y="285728"/>
            <a:ext cx="4033835" cy="6191250"/>
          </a:xfrm>
          <a:prstGeom prst="rect">
            <a:avLst/>
          </a:prstGeom>
          <a:noFill/>
        </p:spPr>
      </p:pic>
      <p:pic>
        <p:nvPicPr>
          <p:cNvPr id="19464" name="Picture 8" descr="https://novoboz.ru/1132527/1137924/1138261/1138269/1138350/22608360/1007257107.jpg"/>
          <p:cNvPicPr>
            <a:picLocks noChangeAspect="1" noChangeArrowheads="1"/>
          </p:cNvPicPr>
          <p:nvPr/>
        </p:nvPicPr>
        <p:blipFill>
          <a:blip r:embed="rId3"/>
          <a:srcRect l="30076" t="6016" r="54260"/>
          <a:stretch>
            <a:fillRect/>
          </a:stretch>
        </p:blipFill>
        <p:spPr bwMode="auto">
          <a:xfrm>
            <a:off x="4429124" y="357166"/>
            <a:ext cx="1619555" cy="6072206"/>
          </a:xfrm>
          <a:prstGeom prst="rect">
            <a:avLst/>
          </a:prstGeom>
          <a:noFill/>
        </p:spPr>
      </p:pic>
      <p:pic>
        <p:nvPicPr>
          <p:cNvPr id="19466" name="Picture 10" descr="https://queenofstyle.ru/wp-content/uploads/2017/02/6f2c08f43832077e5b1a7d358396e726-320x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42918"/>
            <a:ext cx="2726529" cy="5453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1E1E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3233</TotalTime>
  <Words>488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ДРАПИРОВКА СКЛАДКИ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 из геометрических тел</dc:title>
  <dc:creator>ElenaPC</dc:creator>
  <cp:lastModifiedBy>User</cp:lastModifiedBy>
  <cp:revision>126</cp:revision>
  <dcterms:created xsi:type="dcterms:W3CDTF">2018-09-14T14:41:20Z</dcterms:created>
  <dcterms:modified xsi:type="dcterms:W3CDTF">2020-11-11T13:09:46Z</dcterms:modified>
</cp:coreProperties>
</file>