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3" r:id="rId5"/>
    <p:sldId id="258" r:id="rId6"/>
    <p:sldId id="260" r:id="rId7"/>
    <p:sldId id="284" r:id="rId8"/>
    <p:sldId id="261" r:id="rId9"/>
    <p:sldId id="263" r:id="rId10"/>
    <p:sldId id="262" r:id="rId11"/>
    <p:sldId id="264" r:id="rId12"/>
    <p:sldId id="265" r:id="rId13"/>
    <p:sldId id="286" r:id="rId14"/>
    <p:sldId id="266" r:id="rId15"/>
    <p:sldId id="267" r:id="rId16"/>
    <p:sldId id="268" r:id="rId17"/>
    <p:sldId id="269" r:id="rId18"/>
    <p:sldId id="270" r:id="rId19"/>
    <p:sldId id="285" r:id="rId20"/>
    <p:sldId id="271" r:id="rId21"/>
    <p:sldId id="274" r:id="rId22"/>
    <p:sldId id="275" r:id="rId23"/>
    <p:sldId id="276" r:id="rId24"/>
    <p:sldId id="272" r:id="rId25"/>
    <p:sldId id="273" r:id="rId26"/>
    <p:sldId id="280" r:id="rId27"/>
    <p:sldId id="279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F4B8-84F7-4E37-81F9-D2B3DDFE273B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4F8D-F46D-45E2-8CF3-DFA943CF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944D-5C4F-4346-BE5E-593D7F24BFF2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C2A0-F6D4-43A9-BC6D-B3BBB5150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E96E-C3D3-4BDE-8E53-A7DF1EFAF3F1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96E4-377C-4012-8ABD-293E6FE76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7114-0150-4CCA-BCC7-DC987E7F469D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D0B0-BA33-452F-A44A-BC03CF132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E9C3-EB51-4310-9762-E51F97FB0BC6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E071-16CF-4042-8EA3-91BFF4627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8584-2828-40F7-BBF0-43C6A8867285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05C9-B8CF-49B4-9B6B-73570B96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08FC-67A0-4880-93F4-B4D02469EC99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FA01-F107-456C-9F80-0FF6E4B62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94D3-04E8-4BE6-8DB5-DE016AAD7DF5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2351-E33A-4E05-9AA4-623CD2969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0112-48C0-49F8-BB0E-03D5BCC5EAB5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E4C2-630A-4038-8DE5-C8864D7D5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7E7F-7DFE-44B7-BBE0-023B0785D892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6494-CEA6-4A20-816E-2EE2ABF69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EB21-7A0E-4A24-BA97-29C6887DF39F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51FB-1564-43BF-BB86-18ACE8484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1E75-EAB5-4EBB-8599-85B5BA21CDE6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F98B-B574-4599-AA94-3B37F542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D1DA5-4677-4694-AD39-C2C314A91634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AE807C-AEED-4060-9B94-87B914858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Типовые соединения деталей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черчение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043362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Клепаные соединения</a:t>
            </a:r>
            <a:br>
              <a:rPr lang="ru-RU" sz="2000" b="1" dirty="0" smtClean="0"/>
            </a:br>
            <a:endParaRPr lang="ru-RU" sz="2400" b="1" dirty="0"/>
          </a:p>
        </p:txBody>
      </p:sp>
      <p:sp>
        <p:nvSpPr>
          <p:cNvPr id="20482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642938"/>
            <a:ext cx="5500726" cy="548322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Клепаные соединения осуществляются с помощью заклепок (рис. 1).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Заклепка — цилиндрический стержень, имеющий на одном конце головку, называемую закладной (рис. 2).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Заклепки устанавливают в просверленные или в пробитые на прессах совмещенные сквозные отверстия соединяемых элементов и осаживают выступающий из отверстия конец заклепки до придания ему формы замыкающей головки (рис. 3).</a:t>
            </a:r>
          </a:p>
          <a:p>
            <a:endParaRPr lang="ru-RU" sz="2400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714356"/>
            <a:ext cx="3419475" cy="49291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357188"/>
            <a:ext cx="4329114" cy="5768975"/>
          </a:xfrm>
        </p:spPr>
        <p:txBody>
          <a:bodyPr/>
          <a:lstStyle/>
          <a:p>
            <a:r>
              <a:rPr lang="ru-RU" sz="2400" dirty="0" smtClean="0"/>
              <a:t>Заклепки бывают с полукруглой (4, а), потайной (4,</a:t>
            </a:r>
            <a:r>
              <a:rPr lang="ru-RU" sz="2400" b="1" i="1" dirty="0" smtClean="0"/>
              <a:t> б), полупотайной (4, в) головкой, пустотелые (4, г).</a:t>
            </a:r>
          </a:p>
          <a:p>
            <a:r>
              <a:rPr lang="ru-RU" sz="2400" dirty="0" smtClean="0"/>
              <a:t>В условном обозначении заклепок указывается: слово «Заклепка», диаметр стержня </a:t>
            </a:r>
            <a:r>
              <a:rPr lang="en-US" sz="2400" dirty="0" smtClean="0"/>
              <a:t>(d) </a:t>
            </a:r>
            <a:r>
              <a:rPr lang="ru-RU" sz="2400" dirty="0" smtClean="0"/>
              <a:t>в мм, длина стержня (/) в мм.</a:t>
            </a:r>
          </a:p>
          <a:p>
            <a:r>
              <a:rPr lang="ru-RU" sz="2400" dirty="0" smtClean="0"/>
              <a:t>Например:</a:t>
            </a:r>
            <a:r>
              <a:rPr lang="ru-RU" sz="2400" i="1" dirty="0" smtClean="0"/>
              <a:t> Заклепка 8 </a:t>
            </a:r>
            <a:r>
              <a:rPr lang="ru-RU" sz="2400" i="1" dirty="0" err="1" smtClean="0"/>
              <a:t>х</a:t>
            </a:r>
            <a:r>
              <a:rPr lang="ru-RU" sz="2400" i="1" dirty="0" smtClean="0"/>
              <a:t> 20.</a:t>
            </a:r>
          </a:p>
          <a:p>
            <a:pPr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93863"/>
            <a:ext cx="4038600" cy="31670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25"/>
            <a:ext cx="4038600" cy="5697538"/>
          </a:xfrm>
        </p:spPr>
        <p:txBody>
          <a:bodyPr/>
          <a:lstStyle/>
          <a:p>
            <a:r>
              <a:rPr lang="ru-RU" sz="2400" dirty="0" smtClean="0"/>
              <a:t>Клепаные соединения на чертеже выглядят так, как показано на рис. 5.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r>
              <a:rPr lang="ru-RU" sz="2400" dirty="0" smtClean="0"/>
              <a:t>Штриховка смежных деталей в разрезах может быть:</a:t>
            </a:r>
          </a:p>
          <a:p>
            <a:r>
              <a:rPr lang="ru-RU" sz="2400" dirty="0" smtClean="0"/>
              <a:t>встречной</a:t>
            </a:r>
          </a:p>
          <a:p>
            <a:r>
              <a:rPr lang="ru-RU" sz="2400" dirty="0" smtClean="0"/>
              <a:t>со смещением линий штриховки</a:t>
            </a:r>
          </a:p>
          <a:p>
            <a:r>
              <a:rPr lang="ru-RU" sz="2400" dirty="0" smtClean="0"/>
              <a:t>с изменением частоты штриховки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428625"/>
            <a:ext cx="3429000" cy="3808413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143375"/>
            <a:ext cx="108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-785813"/>
            <a:ext cx="5486400" cy="214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4357688"/>
            <a:ext cx="4071938" cy="2000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По форме закладных головок заклепки подразделяются: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а) с полукруглой ГОСТ10229-80*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б)  с потайной ГОСТ 10300-80*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в)  с полупотайной ГОСТ 10301-80*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г)  с плоской ГОСТ 10303-80*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закладными головками</a:t>
            </a:r>
          </a:p>
        </p:txBody>
      </p:sp>
      <p:pic>
        <p:nvPicPr>
          <p:cNvPr id="6148" name="Picture 2" descr="F:\мама\заклепки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625" t="41335" r="10156" b="14882"/>
          <a:stretch>
            <a:fillRect/>
          </a:stretch>
        </p:blipFill>
        <p:spPr>
          <a:xfrm>
            <a:off x="5072063" y="3489325"/>
            <a:ext cx="3746500" cy="3154363"/>
          </a:xfrm>
          <a:noFill/>
        </p:spPr>
      </p:pic>
      <p:pic>
        <p:nvPicPr>
          <p:cNvPr id="6149" name="Picture 2" descr="F:\мама\заклепки1.jpg"/>
          <p:cNvPicPr>
            <a:picLocks noChangeAspect="1" noChangeArrowheads="1"/>
          </p:cNvPicPr>
          <p:nvPr/>
        </p:nvPicPr>
        <p:blipFill>
          <a:blip r:embed="rId3"/>
          <a:srcRect l="17230" t="6673" r="10156" b="60489"/>
          <a:stretch>
            <a:fillRect/>
          </a:stretch>
        </p:blipFill>
        <p:spPr bwMode="auto">
          <a:xfrm>
            <a:off x="128588" y="0"/>
            <a:ext cx="5800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643687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71500"/>
            <a:ext cx="8358188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Соединение деталей сваркой</a:t>
            </a:r>
            <a:br>
              <a:rPr lang="ru-RU" sz="3100" b="1" dirty="0" smtClean="0"/>
            </a:br>
            <a:endParaRPr lang="ru-RU" sz="3100" dirty="0"/>
          </a:p>
        </p:txBody>
      </p:sp>
      <p:sp>
        <p:nvSpPr>
          <p:cNvPr id="25602" name="Содержимое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sz="2800" dirty="0" smtClean="0"/>
              <a:t>Сварка представляет собой процесс образования неразъемного соединения деталей путем расплавления кромок деталей и наплавления металла, образующего в местах соединения сварной шов. Различают следующие сварные соединения :</a:t>
            </a:r>
          </a:p>
          <a:p>
            <a:r>
              <a:rPr lang="ru-RU" sz="2800" dirty="0" smtClean="0"/>
              <a:t>стыковое (С);</a:t>
            </a:r>
          </a:p>
          <a:p>
            <a:r>
              <a:rPr lang="ru-RU" sz="2800" dirty="0" smtClean="0"/>
              <a:t>угловое (У);</a:t>
            </a:r>
          </a:p>
          <a:p>
            <a:r>
              <a:rPr lang="ru-RU" sz="2800" dirty="0" smtClean="0"/>
              <a:t>тавровое (Т);</a:t>
            </a:r>
          </a:p>
          <a:p>
            <a:r>
              <a:rPr lang="ru-RU" sz="2800" dirty="0" err="1" smtClean="0"/>
              <a:t>нахлесточное</a:t>
            </a:r>
            <a:r>
              <a:rPr lang="ru-RU" sz="2800" dirty="0" smtClean="0"/>
              <a:t> (Н).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357166"/>
            <a:ext cx="6215106" cy="5857896"/>
          </a:xfrm>
        </p:spPr>
        <p:txBody>
          <a:bodyPr/>
          <a:lstStyle/>
          <a:p>
            <a:r>
              <a:rPr lang="ru-RU" sz="1800" dirty="0" smtClean="0"/>
              <a:t>сварные соединения (рис. 6):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  <a:p>
            <a:r>
              <a:rPr lang="ru-RU" sz="2400" dirty="0" smtClean="0"/>
              <a:t>стыковое (С) — соединение двух элементов, расположенных в одной плоскости или на одной поверхности;</a:t>
            </a:r>
          </a:p>
          <a:p>
            <a:r>
              <a:rPr lang="ru-RU" sz="2400" dirty="0" smtClean="0"/>
              <a:t>угловое (У) — соединение двух элементов, расположенных под прямым углом и сваренных в месте примыкания их краев;</a:t>
            </a:r>
          </a:p>
          <a:p>
            <a:r>
              <a:rPr lang="ru-RU" sz="2400" dirty="0" smtClean="0"/>
              <a:t>тавровое (Т) — соединение, в котором к боковой поверхности одного элемента примыкает под углом и приварен торцом другой элемент;</a:t>
            </a:r>
          </a:p>
          <a:p>
            <a:r>
              <a:rPr lang="ru-RU" sz="2400" dirty="0" err="1" smtClean="0"/>
              <a:t>нахлесточное</a:t>
            </a:r>
            <a:r>
              <a:rPr lang="ru-RU" sz="2400" dirty="0" smtClean="0"/>
              <a:t> (Н) — соединение, в котором свариваемые элементы расположены параллельно и перекрывают друг друга.</a:t>
            </a:r>
          </a:p>
          <a:p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000125"/>
            <a:ext cx="211137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2643175" y="142852"/>
            <a:ext cx="6286514" cy="6429420"/>
          </a:xfrm>
        </p:spPr>
        <p:txBody>
          <a:bodyPr/>
          <a:lstStyle/>
          <a:p>
            <a:r>
              <a:rPr lang="ru-RU" sz="2000" dirty="0" smtClean="0"/>
              <a:t>Сварные швы по протяженности могут быть сплошными и прерывистыми.</a:t>
            </a:r>
          </a:p>
          <a:p>
            <a:r>
              <a:rPr lang="ru-RU" sz="2000" dirty="0" smtClean="0"/>
              <a:t>Сплошной — это шов без промежутков по длине (рис. 7, а).</a:t>
            </a:r>
          </a:p>
          <a:p>
            <a:r>
              <a:rPr lang="ru-RU" sz="2000" dirty="0" smtClean="0"/>
              <a:t>Прерывистый — сварной шов с промежутками по длине (рис. 7,6).</a:t>
            </a:r>
          </a:p>
          <a:p>
            <a:r>
              <a:rPr lang="ru-RU" sz="2000" dirty="0" smtClean="0"/>
              <a:t>Прерывистые швы могут быть с цепным или шахматным расположением.</a:t>
            </a:r>
          </a:p>
          <a:p>
            <a:r>
              <a:rPr lang="ru-RU" sz="2000" dirty="0" smtClean="0"/>
              <a:t>Цепной шов — двусторонний прерывистый шов таврового соединения, у которого промежутки расположены по обеим сторонам стенки один против другого (рис. 7, в).</a:t>
            </a:r>
          </a:p>
          <a:p>
            <a:r>
              <a:rPr lang="ru-RU" sz="2000" dirty="0" smtClean="0"/>
              <a:t>Шахматный шов — двусторонний прерывистый шов таврового соединения, у которого промежутки на одной стороне стенки расположены против сваренных участков другой ее стороны (рис. 7, г).</a:t>
            </a:r>
          </a:p>
          <a:p>
            <a:r>
              <a:rPr lang="ru-RU" sz="2000" dirty="0" smtClean="0"/>
              <a:t>Видимые сварные швы условно изображают сплошными основными линиями и указывают односторонней стрелкой (рис. 8).</a:t>
            </a:r>
          </a:p>
          <a:p>
            <a:endParaRPr lang="ru-RU" sz="1800" dirty="0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075"/>
          <a:stretch>
            <a:fillRect/>
          </a:stretch>
        </p:blipFill>
        <p:spPr>
          <a:xfrm>
            <a:off x="214282" y="428604"/>
            <a:ext cx="2209800" cy="60007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992563"/>
          </a:xfrm>
        </p:spPr>
        <p:txBody>
          <a:bodyPr/>
          <a:lstStyle/>
          <a:p>
            <a:r>
              <a:rPr lang="ru-RU" dirty="0" smtClean="0"/>
              <a:t>Обозначение швов сварных соединений</a:t>
            </a:r>
          </a:p>
          <a:p>
            <a:r>
              <a:rPr lang="ru-RU" sz="1600" dirty="0" smtClean="0"/>
              <a:t>Структура обозначения стандартных швов (ГОСТ 2.312—72*) следующая:</a:t>
            </a:r>
          </a:p>
          <a:p>
            <a:r>
              <a:rPr lang="ru-RU" sz="1600" dirty="0" smtClean="0"/>
              <a:t>1 — вспомогательные знаки (О — шов по замкнутой линии; 1 — монтажный шов);</a:t>
            </a:r>
          </a:p>
          <a:p>
            <a:r>
              <a:rPr lang="ru-RU" sz="1600" dirty="0" smtClean="0"/>
              <a:t>2 — номер стандарта;</a:t>
            </a:r>
          </a:p>
          <a:p>
            <a:r>
              <a:rPr lang="ru-RU" sz="1600" dirty="0" smtClean="0"/>
              <a:t>3 — стандартное буквенно-цифровое обозначение шва;</a:t>
            </a:r>
          </a:p>
          <a:p>
            <a:r>
              <a:rPr lang="ru-RU" sz="1600" dirty="0" smtClean="0"/>
              <a:t>4 — стандартное условное обозначение способа сварки;</a:t>
            </a:r>
          </a:p>
          <a:p>
            <a:r>
              <a:rPr lang="ru-RU" sz="1600" dirty="0" smtClean="0"/>
              <a:t>5 — условный графический знак шва  и размер его катета;</a:t>
            </a:r>
          </a:p>
          <a:p>
            <a:r>
              <a:rPr lang="ru-RU" sz="1600" dirty="0" smtClean="0"/>
              <a:t>6 — размер шва в мм (для прерывистого шва — длина провариваемого участка, знак / или Z и шаг; для одиночной сварочной точки — расчетный диаметр точки; для шва контактной точечной электросварки — расчетный диаметр точки, знак / или Z и шаг; для шва контактной роликовой сварки — расчетное значение шва; для прерывистого шва контактной роликовой сварки — расчетная ширина шва, знак умножения, длина провариваемого участка, знак / или Z и шаг);</a:t>
            </a:r>
          </a:p>
          <a:p>
            <a:r>
              <a:rPr lang="ru-RU" sz="1600" dirty="0" smtClean="0"/>
              <a:t>7 — вспомогательные знаки (табл. 2);</a:t>
            </a:r>
          </a:p>
          <a:p>
            <a:r>
              <a:rPr lang="ru-RU" sz="1600" dirty="0" smtClean="0"/>
              <a:t>8 — обозначение шероховатости поверхности шва;</a:t>
            </a:r>
          </a:p>
          <a:p>
            <a:r>
              <a:rPr lang="ru-RU" sz="1600" dirty="0" smtClean="0"/>
              <a:t>9 — указание о контроле шва.</a:t>
            </a:r>
          </a:p>
          <a:p>
            <a:endParaRPr lang="ru-RU" sz="1600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2197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83232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25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2286000" y="500063"/>
            <a:ext cx="6400800" cy="5626100"/>
          </a:xfrm>
        </p:spPr>
        <p:txBody>
          <a:bodyPr/>
          <a:lstStyle/>
          <a:p>
            <a:r>
              <a:rPr lang="ru-RU" sz="2200" smtClean="0"/>
              <a:t>ГОСТом установлены вспомогательные знаки, входящие в обозначение сварного шва и характеризующие его:</a:t>
            </a:r>
          </a:p>
          <a:p>
            <a:pPr>
              <a:buFont typeface="Arial" charset="0"/>
              <a:buNone/>
            </a:pPr>
            <a:r>
              <a:rPr lang="ru-RU" sz="2200" smtClean="0"/>
              <a:t>      — шов прерывистый с цепным расположением;</a:t>
            </a:r>
          </a:p>
          <a:p>
            <a:pPr>
              <a:buFont typeface="Arial" charset="0"/>
              <a:buNone/>
            </a:pPr>
            <a:endParaRPr lang="ru-RU" sz="2200" smtClean="0"/>
          </a:p>
          <a:p>
            <a:pPr>
              <a:buFont typeface="Arial" charset="0"/>
              <a:buNone/>
            </a:pPr>
            <a:r>
              <a:rPr lang="ru-RU" sz="2200" smtClean="0"/>
              <a:t>      — шов прерывистый с шахматным расположением;</a:t>
            </a:r>
          </a:p>
          <a:p>
            <a:pPr>
              <a:buFont typeface="Arial" charset="0"/>
              <a:buNone/>
            </a:pPr>
            <a:endParaRPr lang="ru-RU" sz="2200" smtClean="0"/>
          </a:p>
          <a:p>
            <a:pPr>
              <a:buFont typeface="Arial" charset="0"/>
              <a:buNone/>
            </a:pPr>
            <a:r>
              <a:rPr lang="ru-RU" sz="2200" smtClean="0"/>
              <a:t>      --  шов по незамкнутой линии;</a:t>
            </a:r>
          </a:p>
          <a:p>
            <a:pPr>
              <a:buFont typeface="Arial" charset="0"/>
              <a:buNone/>
            </a:pPr>
            <a:endParaRPr lang="ru-RU" sz="2200" smtClean="0"/>
          </a:p>
          <a:p>
            <a:pPr>
              <a:buFont typeface="Arial" charset="0"/>
              <a:buNone/>
            </a:pPr>
            <a:r>
              <a:rPr lang="ru-RU" sz="2200" smtClean="0"/>
              <a:t>      --  шов по замкнутой линии;</a:t>
            </a:r>
          </a:p>
          <a:p>
            <a:pPr>
              <a:buFont typeface="Arial" charset="0"/>
              <a:buNone/>
            </a:pPr>
            <a:endParaRPr lang="ru-RU" sz="2200" smtClean="0"/>
          </a:p>
          <a:p>
            <a:pPr>
              <a:buFont typeface="Arial" charset="0"/>
              <a:buNone/>
            </a:pPr>
            <a:r>
              <a:rPr lang="ru-RU" sz="2200" smtClean="0"/>
              <a:t>      -- шов выполнен при монтаже изделия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428750"/>
            <a:ext cx="1430337" cy="47307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>Соединение сшиванием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214438"/>
            <a:ext cx="4614862" cy="4911725"/>
          </a:xfrm>
        </p:spPr>
        <p:txBody>
          <a:bodyPr/>
          <a:lstStyle/>
          <a:p>
            <a:r>
              <a:rPr lang="ru-RU" sz="2400" smtClean="0"/>
              <a:t>Соединение сшиванием — скрепление деталей с помощью ниток и других материалов путем сшивания. Швы сшивного соединения изображают на чертеже тонкой линией, а на указывающей линии-выноске наносят знак </a:t>
            </a:r>
            <a:r>
              <a:rPr lang="en-US" sz="2400" smtClean="0"/>
              <a:t>Z </a:t>
            </a:r>
            <a:r>
              <a:rPr lang="ru-RU" sz="2400" smtClean="0"/>
              <a:t>(рис. 11).</a:t>
            </a:r>
          </a:p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75" y="1600200"/>
            <a:ext cx="3284538" cy="36861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0"/>
            <a:ext cx="7223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86788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Паяные и клеёные соединения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428625"/>
            <a:ext cx="4786313" cy="5697538"/>
          </a:xfrm>
        </p:spPr>
        <p:txBody>
          <a:bodyPr/>
          <a:lstStyle/>
          <a:p>
            <a:r>
              <a:rPr lang="ru-RU" sz="2400" smtClean="0"/>
              <a:t>Соединение пайкой — соединение деталей с помощью расплавленного припоя. Соединение клееное — соединение деталей склеиванием.</a:t>
            </a:r>
          </a:p>
          <a:p>
            <a:r>
              <a:rPr lang="ru-RU" sz="2400" smtClean="0"/>
              <a:t>Швы паяных и клееных соединений изображают одинаково: припой или клей на всех изображениях (видах, сечениях, разрезах) показывают утолщенной линией, толщиной </a:t>
            </a:r>
            <a:r>
              <a:rPr lang="en-US" sz="2400" smtClean="0"/>
              <a:t>2s. </a:t>
            </a:r>
            <a:r>
              <a:rPr lang="ru-RU" sz="2400" smtClean="0"/>
              <a:t>К утолщенной линии подводят линию-выноску с двусторонней стрелкой.</a:t>
            </a:r>
          </a:p>
          <a:p>
            <a:endParaRPr lang="ru-RU" sz="240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302"/>
          <a:stretch>
            <a:fillRect/>
          </a:stretch>
        </p:blipFill>
        <p:spPr>
          <a:xfrm>
            <a:off x="428625" y="1571625"/>
            <a:ext cx="2895600" cy="31797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63" cy="654050"/>
          </a:xfrm>
        </p:spPr>
        <p:txBody>
          <a:bodyPr/>
          <a:lstStyle/>
          <a:p>
            <a:r>
              <a:rPr lang="ru-RU" sz="2400" b="1" smtClean="0"/>
              <a:t>Соединение клееное</a:t>
            </a:r>
          </a:p>
        </p:txBody>
      </p:sp>
      <p:sp>
        <p:nvSpPr>
          <p:cNvPr id="3379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571500"/>
            <a:ext cx="4686300" cy="5554663"/>
          </a:xfrm>
        </p:spPr>
        <p:txBody>
          <a:bodyPr/>
          <a:lstStyle/>
          <a:p>
            <a:r>
              <a:rPr lang="ru-RU" smtClean="0"/>
              <a:t>Для обозначения склеивания применяют условный знак (рис. 10).</a:t>
            </a:r>
          </a:p>
          <a:p>
            <a:r>
              <a:rPr lang="ru-RU" smtClean="0"/>
              <a:t>Если шов выполняется по замкнутому контуру, то линию-выноску заканчивают окружностью, диаметр которой 3...4 мм (рис. 10).</a:t>
            </a:r>
          </a:p>
          <a:p>
            <a:pPr>
              <a:buFont typeface="Arial" charset="0"/>
              <a:buNone/>
            </a:pPr>
            <a:endParaRPr lang="ru-RU" i="1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63775"/>
            <a:ext cx="3543300" cy="28067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Упражнение 5. Закончить предложения, вставив слова по смыслу.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4858"/>
          <a:stretch>
            <a:fillRect/>
          </a:stretch>
        </p:blipFill>
        <p:spPr>
          <a:xfrm>
            <a:off x="357188" y="785813"/>
            <a:ext cx="8332787" cy="50720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 t="45639"/>
          <a:stretch>
            <a:fillRect/>
          </a:stretch>
        </p:blipFill>
        <p:spPr bwMode="auto">
          <a:xfrm>
            <a:off x="500063" y="428625"/>
            <a:ext cx="789463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 b="50302"/>
          <a:stretch>
            <a:fillRect/>
          </a:stretch>
        </p:blipFill>
        <p:spPr bwMode="auto">
          <a:xfrm>
            <a:off x="1071538" y="714356"/>
            <a:ext cx="7286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ТИПОВЫХ СОЕДИНЕНИЙ ДЕТАЛЕЙ.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 чтобы из деталей собрать какое-либо изделие, их нужно определенным образом соединить.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Соединения, многократно встречающиеся в механизмах машин, называют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типовыми.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 деталей могут быть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разъемными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неразъемными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разъемным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соединениям относятся такие, которые можно разобрать, не разрушая деталей и скрепляющих их элементов.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Неразъемные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соединения нельзя разобрать, не разрушив деталей или скрепляющих их элементов.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2800" b="1" smtClean="0"/>
              <a:t>разъемные соединения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4581525"/>
            <a:ext cx="8002587" cy="197643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разъемным соединениям относятся такие, которые можно разобрать, не разрушая деталей и скрепляющих их элементов.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Разъемные соединения осуществляются с помощью крепежных деталей (болты, гайки, шпильки, винты).</a:t>
            </a:r>
          </a:p>
          <a:p>
            <a:endParaRPr lang="ru-RU" dirty="0" smtClean="0"/>
          </a:p>
        </p:txBody>
      </p:sp>
      <p:pic>
        <p:nvPicPr>
          <p:cNvPr id="15365" name="Picture 5" descr="image1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836613"/>
            <a:ext cx="5400675" cy="3587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idx="1"/>
          </p:nvPr>
        </p:nvSpPr>
        <p:spPr>
          <a:xfrm>
            <a:off x="285720" y="714375"/>
            <a:ext cx="8401080" cy="54117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Любое соединение является сборочным, так как оно состоит из нескольких деталей. Чертеж соединения 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сборочный чертеж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требует соблюдения определенных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правил, условностей и упрощений, установленных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ГОСТами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(государственными стандартами).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определены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форма, размеры и условные обозначения деталей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входящих в соединения. Стандартизация дает возможность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взаимозаменяемости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деталей, то есть детали, соответствующие стандартам, могут быть заменены аналогичными. Сборочный чертеж рассматривают совместно со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спецификацией 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sz="quarter" idx="4"/>
          </p:nvPr>
        </p:nvSpPr>
        <p:spPr>
          <a:xfrm>
            <a:off x="4859338" y="4000505"/>
            <a:ext cx="4038600" cy="2624134"/>
          </a:xfrm>
        </p:spPr>
        <p:txBody>
          <a:bodyPr/>
          <a:lstStyle/>
          <a:p>
            <a:r>
              <a:rPr lang="ru-RU" sz="1800" b="1" dirty="0" smtClean="0">
                <a:cs typeface="Times New Roman" pitchFamily="18" charset="0"/>
              </a:rPr>
              <a:t>На рисунке 1 «</a:t>
            </a:r>
            <a:r>
              <a:rPr lang="ru-RU" sz="1800" b="1" i="1" dirty="0" smtClean="0">
                <a:cs typeface="Times New Roman" pitchFamily="18" charset="0"/>
              </a:rPr>
              <a:t> Кран пробковый сборочный чертеж»</a:t>
            </a:r>
            <a:r>
              <a:rPr lang="ru-RU" sz="1800" b="1" dirty="0" smtClean="0">
                <a:cs typeface="Times New Roman" pitchFamily="18" charset="0"/>
              </a:rPr>
              <a:t>,</a:t>
            </a:r>
          </a:p>
          <a:p>
            <a:r>
              <a:rPr lang="ru-RU" sz="1800" b="1" dirty="0" smtClean="0">
                <a:cs typeface="Times New Roman" pitchFamily="18" charset="0"/>
              </a:rPr>
              <a:t> на рисунке 2 — спецификация к сборочному чертежу,  </a:t>
            </a:r>
          </a:p>
          <a:p>
            <a:r>
              <a:rPr lang="ru-RU" sz="1800" b="1" dirty="0" smtClean="0">
                <a:cs typeface="Times New Roman" pitchFamily="18" charset="0"/>
              </a:rPr>
              <a:t>на рисунке 3 — наглядное изображение деталей пробкового крана</a:t>
            </a:r>
            <a:r>
              <a:rPr lang="ru-RU" sz="2000" b="1" dirty="0" smtClean="0">
                <a:cs typeface="Times New Roman" pitchFamily="18" charset="0"/>
              </a:rPr>
              <a:t>. </a:t>
            </a:r>
          </a:p>
        </p:txBody>
      </p:sp>
      <p:pic>
        <p:nvPicPr>
          <p:cNvPr id="39939" name="Picture 3" descr="Кран пробковый сборочный чертеж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0"/>
            <a:ext cx="2740025" cy="3716338"/>
          </a:xfrm>
          <a:noFill/>
          <a:ln/>
        </p:spPr>
      </p:pic>
      <p:pic>
        <p:nvPicPr>
          <p:cNvPr id="39940" name="Picture 4" descr="Спецификация к сборочному чертежу крана пробковог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0"/>
            <a:ext cx="2751137" cy="3671888"/>
          </a:xfrm>
          <a:noFill/>
          <a:ln/>
        </p:spPr>
      </p:pic>
      <p:pic>
        <p:nvPicPr>
          <p:cNvPr id="39941" name="Picture 5" descr="Детали пробкового кра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3789363"/>
            <a:ext cx="4038600" cy="287655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88"/>
            <a:ext cx="4281488" cy="5768975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</a:rPr>
              <a:t>Спецификация</a:t>
            </a:r>
            <a:r>
              <a:rPr lang="ru-RU" sz="2000" dirty="0" smtClean="0">
                <a:latin typeface="Times New Roman" pitchFamily="18" charset="0"/>
              </a:rPr>
              <a:t> — </a:t>
            </a:r>
            <a:r>
              <a:rPr lang="ru-RU" sz="2000" i="1" dirty="0" smtClean="0">
                <a:latin typeface="Times New Roman" pitchFamily="18" charset="0"/>
              </a:rPr>
              <a:t>это таблица, содержащая перечень составных частей сборочной единицы</a:t>
            </a:r>
            <a:r>
              <a:rPr lang="ru-RU" sz="2000" dirty="0" smtClean="0">
                <a:latin typeface="Times New Roman" pitchFamily="18" charset="0"/>
              </a:rPr>
              <a:t>. На сборочном чертеже каждой детали в соответствии со спецификацией присваивается порядковый номер, который называется позицией. Номера позиций пишутся на полке линии-выноски, которая заканчивается точкой на изображении детали. Их группируют в колонку или строчку по одной линии. На сборочных чертежах болты, шпильки, винты, гайки, шайбы, шпонки, штифты, заклепки в продольном разрезе показываются не рассеченными.</a:t>
            </a:r>
          </a:p>
          <a:p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7413" name="Picture 5" descr="сб чертеж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7544" t="7445" r="1935" b="6091"/>
          <a:stretch>
            <a:fillRect/>
          </a:stretch>
        </p:blipFill>
        <p:spPr>
          <a:xfrm>
            <a:off x="250825" y="188913"/>
            <a:ext cx="4202113" cy="6048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57188" y="2286000"/>
            <a:ext cx="8229600" cy="1143000"/>
          </a:xfrm>
        </p:spPr>
        <p:txBody>
          <a:bodyPr/>
          <a:lstStyle/>
          <a:p>
            <a:r>
              <a:rPr lang="ru-RU" b="1" smtClean="0"/>
              <a:t>НЕРАЗЪЕМНЫЕ СОЕДИНЕНИЯ</a:t>
            </a: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1079</Words>
  <Application>Microsoft Office PowerPoint</Application>
  <PresentationFormat>Экран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Типовые соединения деталей</vt:lpstr>
      <vt:lpstr>Слайд 2</vt:lpstr>
      <vt:lpstr>КЛАССИФИКАЦИЯ ТИПОВЫХ СОЕДИНЕНИЙ ДЕТАЛЕЙ. </vt:lpstr>
      <vt:lpstr>Слайд 4</vt:lpstr>
      <vt:lpstr>разъемные соединения</vt:lpstr>
      <vt:lpstr>Слайд 6</vt:lpstr>
      <vt:lpstr>Слайд 7</vt:lpstr>
      <vt:lpstr>Слайд 8</vt:lpstr>
      <vt:lpstr>НЕРАЗЪЕМНЫЕ СОЕДИНЕНИЯ</vt:lpstr>
      <vt:lpstr> Клепаные соединения </vt:lpstr>
      <vt:lpstr>Слайд 11</vt:lpstr>
      <vt:lpstr>Слайд 12</vt:lpstr>
      <vt:lpstr>Слайд 13</vt:lpstr>
      <vt:lpstr>Слайд 14</vt:lpstr>
      <vt:lpstr>Слайд 15</vt:lpstr>
      <vt:lpstr> Соединение деталей сваркой </vt:lpstr>
      <vt:lpstr>Слайд 17</vt:lpstr>
      <vt:lpstr>Слайд 18</vt:lpstr>
      <vt:lpstr>Слайд 19</vt:lpstr>
      <vt:lpstr>Слайд 20</vt:lpstr>
      <vt:lpstr>Соединение сшиванием </vt:lpstr>
      <vt:lpstr>Слайд 22</vt:lpstr>
      <vt:lpstr>Слайд 23</vt:lpstr>
      <vt:lpstr>  Паяные и клеёные соединения </vt:lpstr>
      <vt:lpstr>Соединение клееное</vt:lpstr>
      <vt:lpstr> Упражнение 5. Закончить предложения, вставив слова по смыслу. 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Типовые соединения деталей</dc:title>
  <dc:creator>USER</dc:creator>
  <cp:lastModifiedBy>79283127458</cp:lastModifiedBy>
  <cp:revision>34</cp:revision>
  <dcterms:created xsi:type="dcterms:W3CDTF">2011-02-01T18:28:10Z</dcterms:created>
  <dcterms:modified xsi:type="dcterms:W3CDTF">2021-01-26T12:41:05Z</dcterms:modified>
</cp:coreProperties>
</file>