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57" r:id="rId4"/>
    <p:sldId id="258" r:id="rId5"/>
    <p:sldId id="259" r:id="rId6"/>
    <p:sldId id="262" r:id="rId7"/>
    <p:sldId id="260" r:id="rId8"/>
    <p:sldId id="261" r:id="rId9"/>
    <p:sldId id="264" r:id="rId10"/>
    <p:sldId id="263" r:id="rId11"/>
    <p:sldId id="273" r:id="rId12"/>
    <p:sldId id="266" r:id="rId13"/>
    <p:sldId id="267" r:id="rId14"/>
    <p:sldId id="275" r:id="rId15"/>
    <p:sldId id="274" r:id="rId16"/>
    <p:sldId id="268" r:id="rId17"/>
    <p:sldId id="269" r:id="rId18"/>
    <p:sldId id="270"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0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02.12.2020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5B106E36-FD25-4E2D-B0AA-010F637433A0}" type="datetimeFigureOut">
              <a:rPr lang="ru-RU" smtClean="0"/>
              <a:pPr/>
              <a:t>02.12.2020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02.12.2020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02.12.2020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02.12.2020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omanadvice.ru/duhovnye-cennosti"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6192688" cy="584775"/>
          </a:xfrm>
          <a:prstGeom prst="rect">
            <a:avLst/>
          </a:prstGeom>
        </p:spPr>
        <p:txBody>
          <a:bodyPr wrap="square">
            <a:spAutoFit/>
          </a:bodyPr>
          <a:lstStyle/>
          <a:p>
            <a:pPr algn="ctr"/>
            <a:r>
              <a:rPr lang="ru-RU" sz="3200" dirty="0" smtClean="0">
                <a:latin typeface="Times New Roman" pitchFamily="18" charset="0"/>
                <a:cs typeface="Times New Roman" pitchFamily="18" charset="0"/>
              </a:rPr>
              <a:t>Цветная палитра </a:t>
            </a:r>
            <a:r>
              <a:rPr lang="en-US" sz="3200" dirty="0" smtClean="0">
                <a:latin typeface="Times New Roman" pitchFamily="18" charset="0"/>
                <a:cs typeface="Times New Roman" pitchFamily="18" charset="0"/>
              </a:rPr>
              <a:t>Public Relations</a:t>
            </a:r>
            <a:endParaRPr lang="ru-RU" sz="3200" dirty="0">
              <a:latin typeface="Times New Roman" pitchFamily="18" charset="0"/>
              <a:cs typeface="Times New Roman" pitchFamily="18" charset="0"/>
            </a:endParaRPr>
          </a:p>
        </p:txBody>
      </p:sp>
      <p:pic>
        <p:nvPicPr>
          <p:cNvPr id="67586" name="Picture 2" descr="http://www.prsanwpa.org/wp-content/uploads/2017/03/PR-cloud.jpg"/>
          <p:cNvPicPr>
            <a:picLocks noChangeAspect="1" noChangeArrowheads="1"/>
          </p:cNvPicPr>
          <p:nvPr/>
        </p:nvPicPr>
        <p:blipFill>
          <a:blip r:embed="rId2" cstate="print"/>
          <a:srcRect/>
          <a:stretch>
            <a:fillRect/>
          </a:stretch>
        </p:blipFill>
        <p:spPr bwMode="auto">
          <a:xfrm>
            <a:off x="1835696" y="2348880"/>
            <a:ext cx="5508502" cy="36723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560840" cy="40010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dirty="0" smtClean="0">
                <a:solidFill>
                  <a:schemeClr val="accent1">
                    <a:lumMod val="75000"/>
                  </a:schemeClr>
                </a:solidFill>
                <a:latin typeface="Times New Roman" pitchFamily="18" charset="0"/>
                <a:cs typeface="Times New Roman" pitchFamily="18" charset="0"/>
              </a:rPr>
              <a:t>Этим видом пиара часто пользуются представители шоу-бизнеса, пытаясь дискредитировать конкурента, чтобы на время или полностью устранить его. Ярким примером его применения является широкое освещение в недавнем прошлом конфликта между Аллой Пугачевой и Софией </a:t>
            </a:r>
            <a:r>
              <a:rPr lang="ru-RU" sz="2400" dirty="0" err="1" smtClean="0">
                <a:solidFill>
                  <a:schemeClr val="accent1">
                    <a:lumMod val="75000"/>
                  </a:schemeClr>
                </a:solidFill>
                <a:latin typeface="Times New Roman" pitchFamily="18" charset="0"/>
                <a:cs typeface="Times New Roman" pitchFamily="18" charset="0"/>
              </a:rPr>
              <a:t>Ротару</a:t>
            </a:r>
            <a:r>
              <a:rPr lang="ru-RU" sz="2400" dirty="0" smtClean="0">
                <a:solidFill>
                  <a:schemeClr val="accent1">
                    <a:lumMod val="75000"/>
                  </a:schemeClr>
                </a:solidFill>
                <a:latin typeface="Times New Roman" pitchFamily="18" charset="0"/>
                <a:cs typeface="Times New Roman" pitchFamily="18" charset="0"/>
              </a:rPr>
              <a:t>. С именем Пугачевой тоже были связаны факты устранения конкуренции со стороны талантливых певиц Ольги </a:t>
            </a:r>
            <a:r>
              <a:rPr lang="ru-RU" sz="2400" dirty="0" err="1" smtClean="0">
                <a:solidFill>
                  <a:schemeClr val="accent1">
                    <a:lumMod val="75000"/>
                  </a:schemeClr>
                </a:solidFill>
                <a:latin typeface="Times New Roman" pitchFamily="18" charset="0"/>
                <a:cs typeface="Times New Roman" pitchFamily="18" charset="0"/>
              </a:rPr>
              <a:t>Кормухиной</a:t>
            </a:r>
            <a:r>
              <a:rPr lang="ru-RU" sz="2400" dirty="0" smtClean="0">
                <a:solidFill>
                  <a:schemeClr val="accent1">
                    <a:lumMod val="75000"/>
                  </a:schemeClr>
                </a:solidFill>
                <a:latin typeface="Times New Roman" pitchFamily="18" charset="0"/>
                <a:cs typeface="Times New Roman" pitchFamily="18" charset="0"/>
              </a:rPr>
              <a:t>, Анастасии и Кати Семеновой</a:t>
            </a:r>
          </a:p>
          <a:p>
            <a:pPr algn="just"/>
            <a:r>
              <a:rPr lang="ru-RU" sz="2000" dirty="0" smtClean="0">
                <a:solidFill>
                  <a:schemeClr val="accent1">
                    <a:lumMod val="75000"/>
                  </a:schemeClr>
                </a:solidFill>
                <a:latin typeface="Times New Roman" pitchFamily="18" charset="0"/>
                <a:cs typeface="Times New Roman" pitchFamily="18" charset="0"/>
              </a:rPr>
              <a:t>.</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332656"/>
            <a:ext cx="4464496" cy="6771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smtClean="0">
                <a:solidFill>
                  <a:schemeClr val="accent1">
                    <a:lumMod val="75000"/>
                  </a:schemeClr>
                </a:solidFill>
                <a:latin typeface="Times New Roman" pitchFamily="18" charset="0"/>
                <a:cs typeface="Times New Roman" pitchFamily="18" charset="0"/>
              </a:rPr>
              <a:t>Коричневый Пиар</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
        <p:nvSpPr>
          <p:cNvPr id="3" name="Прямоугольник 2"/>
          <p:cNvSpPr/>
          <p:nvPr/>
        </p:nvSpPr>
        <p:spPr>
          <a:xfrm>
            <a:off x="323528" y="1412776"/>
            <a:ext cx="7560840" cy="443198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b="1" dirty="0" smtClean="0">
                <a:solidFill>
                  <a:schemeClr val="accent1">
                    <a:lumMod val="75000"/>
                  </a:schemeClr>
                </a:solidFill>
                <a:latin typeface="Times New Roman" pitchFamily="18" charset="0"/>
                <a:cs typeface="Times New Roman" pitchFamily="18" charset="0"/>
              </a:rPr>
              <a:t>Что касается коричневого пиара, то его соотносят с пропагандой фашистской и неофашистской идеологии. Считается, что коричневый пиар – это элемент пропаганды фашизма и человеконенавистничества. Но такое определение этого вида PR является крайним. </a:t>
            </a:r>
            <a:r>
              <a:rPr lang="ru-RU" sz="2400" b="1" dirty="0" err="1" smtClean="0">
                <a:solidFill>
                  <a:schemeClr val="accent1">
                    <a:lumMod val="75000"/>
                  </a:schemeClr>
                </a:solidFill>
                <a:latin typeface="Times New Roman" pitchFamily="18" charset="0"/>
                <a:cs typeface="Times New Roman" pitchFamily="18" charset="0"/>
              </a:rPr>
              <a:t>Маркетологи</a:t>
            </a:r>
            <a:r>
              <a:rPr lang="ru-RU" sz="2400" b="1" dirty="0" smtClean="0">
                <a:solidFill>
                  <a:schemeClr val="accent1">
                    <a:lumMod val="75000"/>
                  </a:schemeClr>
                </a:solidFill>
                <a:latin typeface="Times New Roman" pitchFamily="18" charset="0"/>
                <a:cs typeface="Times New Roman" pitchFamily="18" charset="0"/>
              </a:rPr>
              <a:t> считают возможным его частичное применение для придания рекламируемому продукту направленности </a:t>
            </a:r>
            <a:r>
              <a:rPr lang="ru-RU" sz="2400" b="1" dirty="0" err="1" smtClean="0">
                <a:solidFill>
                  <a:schemeClr val="accent1">
                    <a:lumMod val="75000"/>
                  </a:schemeClr>
                </a:solidFill>
                <a:latin typeface="Times New Roman" pitchFamily="18" charset="0"/>
                <a:cs typeface="Times New Roman" pitchFamily="18" charset="0"/>
              </a:rPr>
              <a:t>милитари</a:t>
            </a:r>
            <a:r>
              <a:rPr lang="ru-RU" sz="2400" b="1" dirty="0" smtClean="0">
                <a:solidFill>
                  <a:schemeClr val="accent1">
                    <a:lumMod val="75000"/>
                  </a:schemeClr>
                </a:solidFill>
                <a:latin typeface="Times New Roman" pitchFamily="18" charset="0"/>
                <a:cs typeface="Times New Roman" pitchFamily="18" charset="0"/>
              </a:rPr>
              <a:t>. Для этого используют форму военнослужащих, кадры военных учений, воинские команды и т.д.</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620688"/>
            <a:ext cx="7776864" cy="5904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smtClean="0">
                <a:solidFill>
                  <a:schemeClr val="bg2">
                    <a:lumMod val="50000"/>
                  </a:schemeClr>
                </a:solidFill>
              </a:rPr>
              <a:t>Хорошо известная «желтая пресса» специализируется на рассказах о скандалах для привлечения внимания к определенной личности. </a:t>
            </a:r>
          </a:p>
          <a:p>
            <a:r>
              <a:rPr lang="ru-RU" sz="2000" dirty="0" smtClean="0">
                <a:solidFill>
                  <a:schemeClr val="bg2">
                    <a:lumMod val="50000"/>
                  </a:schemeClr>
                </a:solidFill>
              </a:rPr>
              <a:t>Желтый пиар – это комплекс приемов подтасовки фактов, когда придуманные или фальсифицированные сведения выдаются за действительные. При этом незначительный эпизод может обрастать слухами и сплетнями и представляться как нечто важное и серьезное. Учитывая явную нечистоплотность методов, в определенных кругах представителей политической элиты и шоу-бизнеса он всегда востребован. PR с оттенком желтизны использует широкий арсенал приемов:</a:t>
            </a:r>
          </a:p>
          <a:p>
            <a:r>
              <a:rPr lang="ru-RU" sz="2000" dirty="0" smtClean="0"/>
              <a:t> громкие скандалы;</a:t>
            </a:r>
          </a:p>
          <a:p>
            <a:r>
              <a:rPr lang="ru-RU" sz="2000" dirty="0" smtClean="0"/>
              <a:t> факты интимной жизни;</a:t>
            </a:r>
          </a:p>
          <a:p>
            <a:r>
              <a:rPr lang="ru-RU" sz="2000" dirty="0" smtClean="0"/>
              <a:t> </a:t>
            </a:r>
            <a:r>
              <a:rPr lang="ru-RU" sz="2000" dirty="0" smtClean="0">
                <a:solidFill>
                  <a:schemeClr val="tx1"/>
                </a:solidFill>
              </a:rPr>
              <a:t>надругательство над </a:t>
            </a:r>
            <a:r>
              <a:rPr lang="ru-RU" sz="2000" dirty="0" smtClean="0">
                <a:solidFill>
                  <a:schemeClr val="tx1"/>
                </a:solidFill>
                <a:hlinkClick r:id="rId2"/>
              </a:rPr>
              <a:t>духовными и моральными ценностями</a:t>
            </a:r>
            <a:r>
              <a:rPr lang="ru-RU" sz="2000" dirty="0" smtClean="0">
                <a:solidFill>
                  <a:schemeClr val="tx1"/>
                </a:solidFill>
              </a:rPr>
              <a:t>;</a:t>
            </a:r>
          </a:p>
          <a:p>
            <a:r>
              <a:rPr lang="ru-RU" sz="2000" dirty="0" smtClean="0"/>
              <a:t> показ эпатажных фото- и видео изображений.</a:t>
            </a:r>
            <a:endParaRPr lang="ru-RU" sz="2000" dirty="0" smtClean="0">
              <a:solidFill>
                <a:schemeClr val="bg2">
                  <a:lumMod val="50000"/>
                </a:schemeClr>
              </a:solidFill>
            </a:endParaRPr>
          </a:p>
          <a:p>
            <a:endParaRPr lang="ru-RU" sz="2000" dirty="0" smtClean="0">
              <a:solidFill>
                <a:schemeClr val="bg2">
                  <a:lumMod val="50000"/>
                </a:schemeClr>
              </a:solidFill>
            </a:endParaRPr>
          </a:p>
          <a:p>
            <a:r>
              <a:rPr lang="ru-RU" sz="2000" dirty="0" smtClean="0">
                <a:solidFill>
                  <a:schemeClr val="bg2">
                    <a:lumMod val="50000"/>
                  </a:schemeClr>
                </a:solidFill>
              </a:rPr>
              <a:t/>
            </a:r>
            <a:br>
              <a:rPr lang="ru-RU" sz="2000" dirty="0" smtClean="0">
                <a:solidFill>
                  <a:schemeClr val="bg2">
                    <a:lumMod val="50000"/>
                  </a:schemeClr>
                </a:solidFill>
              </a:rPr>
            </a:br>
            <a:endParaRPr lang="ru-RU" sz="2000" dirty="0">
              <a:solidFill>
                <a:schemeClr val="bg2">
                  <a:lumMod val="50000"/>
                </a:schemeClr>
              </a:solidFill>
            </a:endParaRPr>
          </a:p>
        </p:txBody>
      </p:sp>
      <p:sp>
        <p:nvSpPr>
          <p:cNvPr id="5" name="Прямоугольник 4"/>
          <p:cNvSpPr/>
          <p:nvPr/>
        </p:nvSpPr>
        <p:spPr>
          <a:xfrm>
            <a:off x="3203848" y="188640"/>
            <a:ext cx="2448272" cy="369332"/>
          </a:xfrm>
          <a:prstGeom prst="rect">
            <a:avLst/>
          </a:prstGeom>
        </p:spPr>
        <p:txBody>
          <a:bodyPr wrap="square">
            <a:spAutoFit/>
          </a:bodyPr>
          <a:lstStyle/>
          <a:p>
            <a:r>
              <a:rPr lang="ru-RU" b="1" dirty="0" smtClean="0"/>
              <a:t>Желтый пиар</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7776864"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solidFill>
                  <a:schemeClr val="tx2">
                    <a:lumMod val="75000"/>
                  </a:schemeClr>
                </a:solidFill>
              </a:rPr>
              <a:t>Что касается </a:t>
            </a:r>
            <a:r>
              <a:rPr lang="ru-RU" b="1" i="1" dirty="0" smtClean="0">
                <a:solidFill>
                  <a:srgbClr val="00B050"/>
                </a:solidFill>
              </a:rPr>
              <a:t>зеленого пиара</a:t>
            </a:r>
            <a:r>
              <a:rPr lang="ru-RU" dirty="0" smtClean="0">
                <a:solidFill>
                  <a:schemeClr val="tx2">
                    <a:lumMod val="75000"/>
                  </a:schemeClr>
                </a:solidFill>
              </a:rPr>
              <a:t>, цвета жизни, то его взяли на вооружение организации, пропагандирующие использование натуральных, экологически чистых товаров и продуктов. Здесь же можно рассматривать как зеленый эффективный пиар популяризацию здорового образа жизни, сохранение окружающей среды. Говоря, что такое пиар в зеленом цвете, можно привести, как пример, социальную рекламу.</a:t>
            </a:r>
            <a:r>
              <a:rPr lang="ru-RU" i="1" dirty="0" smtClean="0"/>
              <a:t> Например, </a:t>
            </a:r>
            <a:r>
              <a:rPr lang="ru-RU" i="1" dirty="0" err="1" smtClean="0"/>
              <a:t>Starbucks</a:t>
            </a:r>
            <a:r>
              <a:rPr lang="ru-RU" i="1" dirty="0" smtClean="0"/>
              <a:t> в свое время выпустил керамические кружки из вторично переработанного сырья, для которых были использованы остатки глины от старых выброшенных тарелок и чашек </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pic>
        <p:nvPicPr>
          <p:cNvPr id="4" name="Picture 2" descr="Фото: Matt Seymour/Unsplash"/>
          <p:cNvPicPr>
            <a:picLocks noChangeAspect="1" noChangeArrowheads="1"/>
          </p:cNvPicPr>
          <p:nvPr/>
        </p:nvPicPr>
        <p:blipFill>
          <a:blip r:embed="rId2" cstate="print"/>
          <a:srcRect/>
          <a:stretch>
            <a:fillRect/>
          </a:stretch>
        </p:blipFill>
        <p:spPr bwMode="auto">
          <a:xfrm>
            <a:off x="2555776" y="3717032"/>
            <a:ext cx="3960440" cy="29736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836712"/>
            <a:ext cx="7632848" cy="553997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i="1" dirty="0" smtClean="0">
                <a:solidFill>
                  <a:srgbClr val="6D0B2E"/>
                </a:solidFill>
              </a:rPr>
              <a:t>Розовый </a:t>
            </a:r>
            <a:r>
              <a:rPr lang="ru-RU" sz="2400" dirty="0" smtClean="0">
                <a:solidFill>
                  <a:schemeClr val="tx2">
                    <a:lumMod val="50000"/>
                  </a:schemeClr>
                </a:solidFill>
              </a:rPr>
              <a:t>:Этот вид призван выдавать желаемое за действительное, но не посредством лжи или подтасовки фактов, а освещением только положительных сторон деятельности компании. Ее имидж формируется за счет придуманной истории, которая шаг за шагом шла к успеху, заботясь о благополучии клиентов. Реклама предлагаемых маршрутов путешествий - наглядный пример из жизни розового пиара. В рекламных буклетах, видеороликах, на баннерах можно увидеть счастливых людей на фоне картин экзотических стран с пальмами, морем, солнцем и песком. Розовый PR строится не на обмане, а на недоговоренности.</a:t>
            </a:r>
            <a:r>
              <a:rPr lang="ru-RU" dirty="0" smtClean="0">
                <a:solidFill>
                  <a:schemeClr val="tx2">
                    <a:lumMod val="50000"/>
                  </a:schemeClr>
                </a:solidFill>
              </a:rPr>
              <a:t/>
            </a:r>
            <a:br>
              <a:rPr lang="ru-RU" dirty="0" smtClean="0">
                <a:solidFill>
                  <a:schemeClr val="tx2">
                    <a:lumMod val="50000"/>
                  </a:schemeClr>
                </a:solidFill>
              </a:rPr>
            </a:br>
            <a:endParaRPr lang="ru-RU" dirty="0">
              <a:solidFill>
                <a:schemeClr val="tx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128792"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i="1" dirty="0" smtClean="0">
                <a:solidFill>
                  <a:schemeClr val="tx2">
                    <a:lumMod val="50000"/>
                  </a:schemeClr>
                </a:solidFill>
              </a:rPr>
              <a:t>Розовый пиар особенно эффективен для аудитории, склонной верить в легенды и мифы. Этот вид PR ставит своей целью пустить иллюзии в массы. Он стимулирует аудиторию поверить в светлое будущее, даже если в конкретной ситуации это невозможно. Например, трогательная история, рассказывающая о непростом пути к успеху той или иной крупной компании, будет хорошей иллюстрацией розового пиара. Истории достижения целей, рекорды, головокружительный успех ― зачастую это практики розового пиара.</a:t>
            </a:r>
            <a:endParaRPr lang="ru-RU" sz="2000" dirty="0">
              <a:solidFill>
                <a:schemeClr val="tx2">
                  <a:lumMod val="50000"/>
                </a:schemeClr>
              </a:solidFill>
            </a:endParaRPr>
          </a:p>
        </p:txBody>
      </p:sp>
      <p:pic>
        <p:nvPicPr>
          <p:cNvPr id="93186" name="Picture 2" descr="https://bigpicture.ru/wp-content/uploads/2019/06/%D0%BF%D0%B8%D0%B0%D1%80-1-1.png"/>
          <p:cNvPicPr>
            <a:picLocks noChangeAspect="1" noChangeArrowheads="1"/>
          </p:cNvPicPr>
          <p:nvPr/>
        </p:nvPicPr>
        <p:blipFill>
          <a:blip r:embed="rId2" cstate="print"/>
          <a:srcRect/>
          <a:stretch>
            <a:fillRect/>
          </a:stretch>
        </p:blipFill>
        <p:spPr bwMode="auto">
          <a:xfrm>
            <a:off x="1691680" y="3861048"/>
            <a:ext cx="5329436" cy="275067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188640"/>
            <a:ext cx="1512168" cy="369332"/>
          </a:xfrm>
          <a:prstGeom prst="rect">
            <a:avLst/>
          </a:prstGeom>
        </p:spPr>
        <p:txBody>
          <a:bodyPr wrap="square">
            <a:spAutoFit/>
          </a:bodyPr>
          <a:lstStyle/>
          <a:p>
            <a:r>
              <a:rPr lang="ru-RU" b="1" dirty="0" err="1" smtClean="0"/>
              <a:t>Самопиар</a:t>
            </a:r>
            <a:endParaRPr lang="ru-RU" b="1" dirty="0"/>
          </a:p>
        </p:txBody>
      </p:sp>
      <p:sp>
        <p:nvSpPr>
          <p:cNvPr id="3" name="Прямоугольник 2"/>
          <p:cNvSpPr/>
          <p:nvPr/>
        </p:nvSpPr>
        <p:spPr>
          <a:xfrm>
            <a:off x="179512" y="692696"/>
            <a:ext cx="7776864" cy="4370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dirty="0" smtClean="0">
                <a:solidFill>
                  <a:schemeClr val="accent1">
                    <a:lumMod val="50000"/>
                  </a:schemeClr>
                </a:solidFill>
              </a:rPr>
              <a:t>Умение преподнести свои достоинства и достижения в самом выгодном свете называют еще саморекламой или </a:t>
            </a:r>
            <a:r>
              <a:rPr lang="ru-RU" sz="2000" b="1" dirty="0" err="1" smtClean="0">
                <a:solidFill>
                  <a:schemeClr val="accent1">
                    <a:lumMod val="50000"/>
                  </a:schemeClr>
                </a:solidFill>
              </a:rPr>
              <a:t>самопиаром</a:t>
            </a:r>
            <a:r>
              <a:rPr lang="ru-RU" sz="2000" b="1" dirty="0" smtClean="0">
                <a:solidFill>
                  <a:schemeClr val="accent1">
                    <a:lumMod val="50000"/>
                  </a:schemeClr>
                </a:solidFill>
              </a:rPr>
              <a:t>. Чтобы понять, что значит </a:t>
            </a:r>
            <a:r>
              <a:rPr lang="ru-RU" sz="2000" b="1" dirty="0" err="1" smtClean="0">
                <a:solidFill>
                  <a:schemeClr val="accent1">
                    <a:lumMod val="50000"/>
                  </a:schemeClr>
                </a:solidFill>
              </a:rPr>
              <a:t>самопиар</a:t>
            </a:r>
            <a:r>
              <a:rPr lang="ru-RU" sz="2000" b="1" dirty="0" smtClean="0">
                <a:solidFill>
                  <a:schemeClr val="accent1">
                    <a:lumMod val="50000"/>
                  </a:schemeClr>
                </a:solidFill>
              </a:rPr>
              <a:t>, можно рассмотреть его основные приемы:</a:t>
            </a:r>
          </a:p>
          <a:p>
            <a:pPr>
              <a:buFont typeface="Arial" pitchFamily="34" charset="0"/>
              <a:buChar char="•"/>
            </a:pPr>
            <a:r>
              <a:rPr lang="ru-RU" sz="2000" b="1" dirty="0" smtClean="0">
                <a:solidFill>
                  <a:schemeClr val="accent1">
                    <a:lumMod val="50000"/>
                  </a:schemeClr>
                </a:solidFill>
              </a:rPr>
              <a:t> частое появление на телеэкранах и в </a:t>
            </a:r>
            <a:r>
              <a:rPr lang="ru-RU" sz="2000" b="1" dirty="0" err="1" smtClean="0">
                <a:solidFill>
                  <a:schemeClr val="accent1">
                    <a:lumMod val="50000"/>
                  </a:schemeClr>
                </a:solidFill>
              </a:rPr>
              <a:t>радиоэфире</a:t>
            </a:r>
            <a:r>
              <a:rPr lang="ru-RU" sz="2000" b="1" dirty="0" smtClean="0">
                <a:solidFill>
                  <a:schemeClr val="accent1">
                    <a:lumMod val="50000"/>
                  </a:schemeClr>
                </a:solidFill>
              </a:rPr>
              <a:t> с оценками каких-либо событий;</a:t>
            </a:r>
          </a:p>
          <a:p>
            <a:pPr>
              <a:buFont typeface="Arial" pitchFamily="34" charset="0"/>
              <a:buChar char="•"/>
            </a:pPr>
            <a:r>
              <a:rPr lang="ru-RU" sz="2000" b="1" dirty="0" smtClean="0">
                <a:solidFill>
                  <a:schemeClr val="accent1">
                    <a:lumMod val="50000"/>
                  </a:schemeClr>
                </a:solidFill>
              </a:rPr>
              <a:t> написание книг по актуальным вопросам жизни или мемуаров;</a:t>
            </a:r>
          </a:p>
          <a:p>
            <a:pPr>
              <a:buFont typeface="Arial" pitchFamily="34" charset="0"/>
              <a:buChar char="•"/>
            </a:pPr>
            <a:r>
              <a:rPr lang="ru-RU" sz="2000" b="1" dirty="0" smtClean="0">
                <a:solidFill>
                  <a:schemeClr val="accent1">
                    <a:lumMod val="50000"/>
                  </a:schemeClr>
                </a:solidFill>
              </a:rPr>
              <a:t> встречи с общественностью с обсуждением различных вопросов, волнующих граждан;</a:t>
            </a:r>
          </a:p>
          <a:p>
            <a:pPr>
              <a:buFont typeface="Arial" pitchFamily="34" charset="0"/>
              <a:buChar char="•"/>
            </a:pPr>
            <a:r>
              <a:rPr lang="ru-RU" sz="2000" b="1" dirty="0" smtClean="0">
                <a:solidFill>
                  <a:schemeClr val="accent1">
                    <a:lumMod val="50000"/>
                  </a:schemeClr>
                </a:solidFill>
              </a:rPr>
              <a:t> проведение собственных благотворительных акций;</a:t>
            </a:r>
          </a:p>
          <a:p>
            <a:pPr>
              <a:buFont typeface="Arial" pitchFamily="34" charset="0"/>
              <a:buChar char="•"/>
            </a:pPr>
            <a:r>
              <a:rPr lang="ru-RU" sz="2000" b="1" dirty="0" smtClean="0">
                <a:solidFill>
                  <a:schemeClr val="accent1">
                    <a:lumMod val="50000"/>
                  </a:schemeClr>
                </a:solidFill>
              </a:rPr>
              <a:t> участие в спортивных и развлекательных мероприятиях;</a:t>
            </a:r>
          </a:p>
          <a:p>
            <a:pPr>
              <a:buFont typeface="Arial" pitchFamily="34" charset="0"/>
              <a:buChar char="•"/>
            </a:pPr>
            <a:r>
              <a:rPr lang="ru-RU" sz="2000" b="1" dirty="0" smtClean="0">
                <a:solidFill>
                  <a:schemeClr val="accent1">
                    <a:lumMod val="50000"/>
                  </a:schemeClr>
                </a:solidFill>
              </a:rPr>
              <a:t> фото- и видеосъемки в стиле «ню».</a:t>
            </a:r>
            <a:r>
              <a:rPr lang="ru-RU" dirty="0" smtClean="0">
                <a:solidFill>
                  <a:schemeClr val="accent1">
                    <a:lumMod val="50000"/>
                  </a:schemeClr>
                </a:solidFill>
              </a:rPr>
              <a:t/>
            </a:r>
            <a:br>
              <a:rPr lang="ru-RU" dirty="0" smtClean="0">
                <a:solidFill>
                  <a:schemeClr val="accent1">
                    <a:lumMod val="50000"/>
                  </a:schemeClr>
                </a:solidFill>
              </a:rPr>
            </a:br>
            <a:endParaRPr lang="ru-RU" dirty="0">
              <a:solidFill>
                <a:schemeClr val="accent1">
                  <a:lumMod val="50000"/>
                </a:schemeClr>
              </a:solidFill>
            </a:endParaRPr>
          </a:p>
        </p:txBody>
      </p:sp>
      <p:pic>
        <p:nvPicPr>
          <p:cNvPr id="89090" name="Picture 2" descr="http://images.myshared.ru/4/115974/slide_2.jpg"/>
          <p:cNvPicPr>
            <a:picLocks noChangeAspect="1" noChangeArrowheads="1"/>
          </p:cNvPicPr>
          <p:nvPr/>
        </p:nvPicPr>
        <p:blipFill>
          <a:blip r:embed="rId2" cstate="print"/>
          <a:srcRect/>
          <a:stretch>
            <a:fillRect/>
          </a:stretch>
        </p:blipFill>
        <p:spPr bwMode="auto">
          <a:xfrm>
            <a:off x="5292080" y="4859778"/>
            <a:ext cx="2664296" cy="199822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332656"/>
            <a:ext cx="1888659" cy="369332"/>
          </a:xfrm>
          <a:prstGeom prst="rect">
            <a:avLst/>
          </a:prstGeom>
        </p:spPr>
        <p:txBody>
          <a:bodyPr wrap="none">
            <a:spAutoFit/>
          </a:bodyPr>
          <a:lstStyle/>
          <a:p>
            <a:r>
              <a:rPr lang="ru-RU" b="1" dirty="0" smtClean="0"/>
              <a:t>Вирусный пиар</a:t>
            </a:r>
            <a:endParaRPr lang="ru-RU" b="1" dirty="0"/>
          </a:p>
        </p:txBody>
      </p:sp>
      <p:sp>
        <p:nvSpPr>
          <p:cNvPr id="3" name="Прямоугольник 2"/>
          <p:cNvSpPr/>
          <p:nvPr/>
        </p:nvSpPr>
        <p:spPr>
          <a:xfrm>
            <a:off x="539552" y="836712"/>
            <a:ext cx="7416824" cy="440120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smtClean="0">
                <a:solidFill>
                  <a:schemeClr val="tx2">
                    <a:lumMod val="50000"/>
                  </a:schemeClr>
                </a:solidFill>
                <a:latin typeface="Times New Roman" pitchFamily="18" charset="0"/>
                <a:cs typeface="Times New Roman" pitchFamily="18" charset="0"/>
              </a:rPr>
              <a:t>Что касается вирусного пиара, он широко используется в интернете и основывается на потребности людей делиться нужной или интересной информацией. Хотя считается, что активно развиваться он начал лет десять назад, в жизни он использовался с давних пор под названием «сарафанное радио». Правда, сегодня его возможности значительно расширились, и для информирования сообщества используются:</a:t>
            </a:r>
          </a:p>
          <a:p>
            <a:pPr>
              <a:buFont typeface="Arial" pitchFamily="34" charset="0"/>
              <a:buChar char="•"/>
            </a:pPr>
            <a:r>
              <a:rPr lang="ru-RU" sz="2000" b="1" dirty="0" smtClean="0">
                <a:solidFill>
                  <a:schemeClr val="tx2">
                    <a:lumMod val="50000"/>
                  </a:schemeClr>
                </a:solidFill>
                <a:latin typeface="Times New Roman" pitchFamily="18" charset="0"/>
                <a:cs typeface="Times New Roman" pitchFamily="18" charset="0"/>
              </a:rPr>
              <a:t> смешные видео и фотографии;</a:t>
            </a:r>
          </a:p>
          <a:p>
            <a:pPr>
              <a:buFont typeface="Arial" pitchFamily="34" charset="0"/>
              <a:buChar char="•"/>
            </a:pPr>
            <a:r>
              <a:rPr lang="ru-RU" sz="2000" b="1" dirty="0" smtClean="0">
                <a:solidFill>
                  <a:schemeClr val="tx2">
                    <a:lumMod val="50000"/>
                  </a:schemeClr>
                </a:solidFill>
                <a:latin typeface="Times New Roman" pitchFamily="18" charset="0"/>
                <a:cs typeface="Times New Roman" pitchFamily="18" charset="0"/>
              </a:rPr>
              <a:t> необычные комментарии;</a:t>
            </a:r>
          </a:p>
          <a:p>
            <a:pPr>
              <a:buFont typeface="Arial" pitchFamily="34" charset="0"/>
              <a:buChar char="•"/>
            </a:pPr>
            <a:r>
              <a:rPr lang="ru-RU" sz="2000" b="1" dirty="0" smtClean="0">
                <a:solidFill>
                  <a:schemeClr val="tx2">
                    <a:lumMod val="50000"/>
                  </a:schemeClr>
                </a:solidFill>
                <a:latin typeface="Times New Roman" pitchFamily="18" charset="0"/>
                <a:cs typeface="Times New Roman" pitchFamily="18" charset="0"/>
              </a:rPr>
              <a:t> интернет и SMS рассылки;</a:t>
            </a:r>
          </a:p>
          <a:p>
            <a:pPr>
              <a:buFont typeface="Arial" pitchFamily="34" charset="0"/>
              <a:buChar char="•"/>
            </a:pPr>
            <a:r>
              <a:rPr lang="ru-RU" sz="2000" b="1" dirty="0" smtClean="0">
                <a:solidFill>
                  <a:schemeClr val="tx2">
                    <a:lumMod val="50000"/>
                  </a:schemeClr>
                </a:solidFill>
                <a:latin typeface="Times New Roman" pitchFamily="18" charset="0"/>
                <a:cs typeface="Times New Roman" pitchFamily="18" charset="0"/>
              </a:rPr>
              <a:t> </a:t>
            </a:r>
            <a:r>
              <a:rPr lang="ru-RU" sz="2000" b="1" dirty="0" err="1" smtClean="0">
                <a:solidFill>
                  <a:schemeClr val="tx2">
                    <a:lumMod val="50000"/>
                  </a:schemeClr>
                </a:solidFill>
                <a:latin typeface="Times New Roman" pitchFamily="18" charset="0"/>
                <a:cs typeface="Times New Roman" pitchFamily="18" charset="0"/>
              </a:rPr>
              <a:t>флеш-игры</a:t>
            </a:r>
            <a:r>
              <a:rPr lang="ru-RU" sz="2000" b="1" dirty="0" smtClean="0">
                <a:solidFill>
                  <a:schemeClr val="tx2">
                    <a:lumMod val="50000"/>
                  </a:schemeClr>
                </a:solidFill>
                <a:latin typeface="Times New Roman" pitchFamily="18" charset="0"/>
                <a:cs typeface="Times New Roman" pitchFamily="18" charset="0"/>
              </a:rPr>
              <a:t>;</a:t>
            </a:r>
          </a:p>
          <a:p>
            <a:pPr>
              <a:buFont typeface="Arial" pitchFamily="34" charset="0"/>
              <a:buChar char="•"/>
            </a:pPr>
            <a:r>
              <a:rPr lang="ru-RU" sz="2000" b="1" dirty="0" smtClean="0">
                <a:solidFill>
                  <a:schemeClr val="tx2">
                    <a:lumMod val="50000"/>
                  </a:schemeClr>
                </a:solidFill>
                <a:latin typeface="Times New Roman" pitchFamily="18" charset="0"/>
                <a:cs typeface="Times New Roman" pitchFamily="18" charset="0"/>
              </a:rPr>
              <a:t> короткие информационные сообщения.</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272808" cy="4370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smtClean="0">
                <a:ln>
                  <a:solidFill>
                    <a:schemeClr val="accent2">
                      <a:lumMod val="50000"/>
                    </a:schemeClr>
                  </a:solidFill>
                </a:ln>
                <a:solidFill>
                  <a:schemeClr val="accent1">
                    <a:lumMod val="40000"/>
                    <a:lumOff val="60000"/>
                  </a:schemeClr>
                </a:solidFill>
              </a:rPr>
              <a:t>Главными его достоинствами считаются:</a:t>
            </a:r>
          </a:p>
          <a:p>
            <a:pPr>
              <a:buFont typeface="Arial" pitchFamily="34" charset="0"/>
              <a:buChar char="•"/>
            </a:pPr>
            <a:r>
              <a:rPr lang="ru-RU" sz="2000" dirty="0" smtClean="0">
                <a:ln>
                  <a:solidFill>
                    <a:schemeClr val="accent2">
                      <a:lumMod val="50000"/>
                    </a:schemeClr>
                  </a:solidFill>
                </a:ln>
                <a:solidFill>
                  <a:schemeClr val="accent1">
                    <a:lumMod val="40000"/>
                    <a:lumOff val="60000"/>
                  </a:schemeClr>
                </a:solidFill>
              </a:rPr>
              <a:t> небольшие экономические затраты;</a:t>
            </a:r>
          </a:p>
          <a:p>
            <a:pPr>
              <a:buFont typeface="Arial" pitchFamily="34" charset="0"/>
              <a:buChar char="•"/>
            </a:pPr>
            <a:r>
              <a:rPr lang="ru-RU" sz="2000" dirty="0" smtClean="0">
                <a:ln>
                  <a:solidFill>
                    <a:schemeClr val="accent2">
                      <a:lumMod val="50000"/>
                    </a:schemeClr>
                  </a:solidFill>
                </a:ln>
                <a:solidFill>
                  <a:schemeClr val="accent1">
                    <a:lumMod val="40000"/>
                    <a:lumOff val="60000"/>
                  </a:schemeClr>
                </a:solidFill>
              </a:rPr>
              <a:t> опосредованное влияние на формирование общественного мнения;</a:t>
            </a:r>
          </a:p>
          <a:p>
            <a:pPr>
              <a:buFont typeface="Arial" pitchFamily="34" charset="0"/>
              <a:buChar char="•"/>
            </a:pPr>
            <a:r>
              <a:rPr lang="ru-RU" sz="2000" dirty="0" smtClean="0">
                <a:ln>
                  <a:solidFill>
                    <a:schemeClr val="accent2">
                      <a:lumMod val="50000"/>
                    </a:schemeClr>
                  </a:solidFill>
                </a:ln>
                <a:solidFill>
                  <a:schemeClr val="accent1">
                    <a:lumMod val="40000"/>
                    <a:lumOff val="60000"/>
                  </a:schemeClr>
                </a:solidFill>
              </a:rPr>
              <a:t> отсутствие законодательных запретов;</a:t>
            </a:r>
          </a:p>
          <a:p>
            <a:pPr>
              <a:buFont typeface="Arial" pitchFamily="34" charset="0"/>
              <a:buChar char="•"/>
            </a:pPr>
            <a:r>
              <a:rPr lang="ru-RU" sz="2000" dirty="0" smtClean="0">
                <a:ln>
                  <a:solidFill>
                    <a:schemeClr val="accent2">
                      <a:lumMod val="50000"/>
                    </a:schemeClr>
                  </a:solidFill>
                </a:ln>
                <a:solidFill>
                  <a:schemeClr val="accent1">
                    <a:lumMod val="40000"/>
                    <a:lumOff val="60000"/>
                  </a:schemeClr>
                </a:solidFill>
              </a:rPr>
              <a:t> длительность использования.</a:t>
            </a:r>
          </a:p>
          <a:p>
            <a:r>
              <a:rPr lang="ru-RU" sz="2000" dirty="0" smtClean="0">
                <a:ln>
                  <a:solidFill>
                    <a:schemeClr val="accent2">
                      <a:lumMod val="50000"/>
                    </a:schemeClr>
                  </a:solidFill>
                </a:ln>
                <a:solidFill>
                  <a:schemeClr val="accent1">
                    <a:lumMod val="40000"/>
                    <a:lumOff val="60000"/>
                  </a:schemeClr>
                </a:solidFill>
              </a:rPr>
              <a:t>Развитие экономики и расширение возможностей бизнеса породило инновационные пиар технологии, среди которых значительное место заняли презентации и другие приемы проведения PR-компаний. Любые разновидности пиара отличаясь в деталях, имеют общие цели и задачи, сформулировав которые можно понять, что же такое пиар и его функции:</a:t>
            </a:r>
            <a:r>
              <a:rPr lang="ru-RU" dirty="0" smtClean="0">
                <a:ln>
                  <a:solidFill>
                    <a:schemeClr val="accent2">
                      <a:lumMod val="50000"/>
                    </a:schemeClr>
                  </a:solidFill>
                </a:ln>
                <a:solidFill>
                  <a:schemeClr val="accent1">
                    <a:lumMod val="40000"/>
                    <a:lumOff val="60000"/>
                  </a:schemeClr>
                </a:solidFill>
              </a:rPr>
              <a:t/>
            </a:r>
            <a:br>
              <a:rPr lang="ru-RU" dirty="0" smtClean="0">
                <a:ln>
                  <a:solidFill>
                    <a:schemeClr val="accent2">
                      <a:lumMod val="50000"/>
                    </a:schemeClr>
                  </a:solidFill>
                </a:ln>
                <a:solidFill>
                  <a:schemeClr val="accent1">
                    <a:lumMod val="40000"/>
                    <a:lumOff val="60000"/>
                  </a:schemeClr>
                </a:solidFill>
              </a:rPr>
            </a:br>
            <a:endParaRPr lang="ru-RU" dirty="0">
              <a:ln>
                <a:solidFill>
                  <a:schemeClr val="accent2">
                    <a:lumMod val="50000"/>
                  </a:schemeClr>
                </a:solidFill>
              </a:ln>
              <a:solidFill>
                <a:schemeClr val="accent1">
                  <a:lumMod val="40000"/>
                  <a:lumOff val="6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128792" cy="4431983"/>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ru-RU" sz="2400" dirty="0" smtClean="0">
                <a:solidFill>
                  <a:schemeClr val="accent1">
                    <a:lumMod val="50000"/>
                  </a:schemeClr>
                </a:solidFill>
              </a:rPr>
              <a:t> пиар влияет на общественное мнение, донося до него пропагандируемые ценности определенного бренда;</a:t>
            </a:r>
          </a:p>
          <a:p>
            <a:pPr>
              <a:buFont typeface="Arial" pitchFamily="34" charset="0"/>
              <a:buChar char="•"/>
            </a:pPr>
            <a:r>
              <a:rPr lang="ru-RU" sz="2400" dirty="0" smtClean="0">
                <a:solidFill>
                  <a:schemeClr val="accent1">
                    <a:lumMod val="50000"/>
                  </a:schemeClr>
                </a:solidFill>
              </a:rPr>
              <a:t> может прямо или опосредованно через средства массовой информации оказывать давление на власть.</a:t>
            </a:r>
          </a:p>
          <a:p>
            <a:pPr>
              <a:buFont typeface="Arial" pitchFamily="34" charset="0"/>
              <a:buChar char="•"/>
            </a:pPr>
            <a:r>
              <a:rPr lang="ru-RU" sz="2400" dirty="0" smtClean="0">
                <a:solidFill>
                  <a:schemeClr val="accent1">
                    <a:lumMod val="50000"/>
                  </a:schemeClr>
                </a:solidFill>
              </a:rPr>
              <a:t> повышает авторитет фирмы и уровень доверия к ней в глазах партнеров;</a:t>
            </a:r>
          </a:p>
          <a:p>
            <a:pPr>
              <a:buFont typeface="Arial" pitchFamily="34" charset="0"/>
              <a:buChar char="•"/>
            </a:pPr>
            <a:r>
              <a:rPr lang="ru-RU" sz="2400" dirty="0" smtClean="0">
                <a:solidFill>
                  <a:schemeClr val="accent1">
                    <a:lumMod val="50000"/>
                  </a:schemeClr>
                </a:solidFill>
              </a:rPr>
              <a:t> поднимает рейтинг компании в глазах собственных сотрудников;</a:t>
            </a:r>
          </a:p>
          <a:p>
            <a:pPr>
              <a:buFont typeface="Arial" pitchFamily="34" charset="0"/>
              <a:buChar char="•"/>
            </a:pPr>
            <a:r>
              <a:rPr lang="ru-RU" sz="2400" dirty="0" smtClean="0">
                <a:solidFill>
                  <a:schemeClr val="accent1">
                    <a:lumMod val="50000"/>
                  </a:schemeClr>
                </a:solidFill>
              </a:rPr>
              <a:t> способствует повышению прибыли.</a:t>
            </a:r>
            <a:r>
              <a:rPr lang="ru-RU" dirty="0" smtClean="0">
                <a:solidFill>
                  <a:schemeClr val="accent1">
                    <a:lumMod val="50000"/>
                  </a:schemeClr>
                </a:solidFill>
              </a:rPr>
              <a:t/>
            </a:r>
            <a:br>
              <a:rPr lang="ru-RU" dirty="0" smtClean="0">
                <a:solidFill>
                  <a:schemeClr val="accent1">
                    <a:lumMod val="50000"/>
                  </a:schemeClr>
                </a:solidFill>
              </a:rPr>
            </a:br>
            <a:endParaRPr lang="ru-RU"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s://i0.wp.com/internet-reklama.by/media/storage/userfiles/images/Kind-of-pr.jpg"/>
          <p:cNvPicPr>
            <a:picLocks noChangeAspect="1" noChangeArrowheads="1"/>
          </p:cNvPicPr>
          <p:nvPr/>
        </p:nvPicPr>
        <p:blipFill>
          <a:blip r:embed="rId2" cstate="print"/>
          <a:srcRect/>
          <a:stretch>
            <a:fillRect/>
          </a:stretch>
        </p:blipFill>
        <p:spPr bwMode="auto">
          <a:xfrm>
            <a:off x="395536" y="188640"/>
            <a:ext cx="7766297" cy="58326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7704856" cy="1631216"/>
          </a:xfrm>
          <a:prstGeom prst="rect">
            <a:avLst/>
          </a:prstGeom>
        </p:spPr>
        <p:txBody>
          <a:bodyPr wrap="square">
            <a:spAutoFit/>
          </a:bodyPr>
          <a:lstStyle/>
          <a:p>
            <a:pPr algn="just"/>
            <a:r>
              <a:rPr lang="ru-RU" sz="2000" dirty="0" err="1" smtClean="0">
                <a:latin typeface="Times New Roman" pitchFamily="18" charset="0"/>
                <a:cs typeface="Times New Roman" pitchFamily="18" charset="0"/>
              </a:rPr>
              <a:t>Public</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Relations</a:t>
            </a:r>
            <a:r>
              <a:rPr lang="ru-RU" sz="2000" dirty="0" smtClean="0">
                <a:latin typeface="Times New Roman" pitchFamily="18" charset="0"/>
                <a:cs typeface="Times New Roman" pitchFamily="18" charset="0"/>
              </a:rPr>
              <a:t> чаще всего классифицируются по "цветам". Начало этому положило разделение пиара на "чистый" (белый) и "грязный" (черный). Как настоящий, "белый" пиар, так и "черный" - ровесники цивилизации. Можно вспомнить немало исторических лиц, ставших жертвами черного пиара</a:t>
            </a:r>
            <a:r>
              <a:rPr lang="ru-RU" dirty="0" smtClean="0"/>
              <a:t>.</a:t>
            </a:r>
            <a:endParaRPr lang="ru-RU" dirty="0"/>
          </a:p>
        </p:txBody>
      </p:sp>
      <p:sp>
        <p:nvSpPr>
          <p:cNvPr id="3" name="Прямоугольник 2"/>
          <p:cNvSpPr/>
          <p:nvPr/>
        </p:nvSpPr>
        <p:spPr>
          <a:xfrm>
            <a:off x="1115616" y="2708920"/>
            <a:ext cx="676875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solidFill>
                  <a:schemeClr val="accent5">
                    <a:lumMod val="50000"/>
                  </a:schemeClr>
                </a:solidFill>
              </a:rPr>
              <a:t>Например, Сальери, которого многие до сих пор искренне считают отравителем Моцарта, или Влад </a:t>
            </a:r>
            <a:r>
              <a:rPr lang="ru-RU" b="1" dirty="0" err="1" smtClean="0">
                <a:solidFill>
                  <a:schemeClr val="accent5">
                    <a:lumMod val="50000"/>
                  </a:schemeClr>
                </a:solidFill>
              </a:rPr>
              <a:t>Цепеш</a:t>
            </a:r>
            <a:r>
              <a:rPr lang="ru-RU" b="1" dirty="0" smtClean="0">
                <a:solidFill>
                  <a:schemeClr val="accent5">
                    <a:lumMod val="50000"/>
                  </a:schemeClr>
                </a:solidFill>
              </a:rPr>
              <a:t> - прототип знаменитого графа Дракулы. Между тем рекламная индустрия развивалась, и противопоставление черного и белого постепенно стало казаться  анахронизмом. Современный PR - настоящее буйство красок.</a:t>
            </a:r>
            <a:endParaRPr lang="ru-RU" b="1" dirty="0">
              <a:solidFill>
                <a:schemeClr val="accent5">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0"/>
            <a:ext cx="7344816" cy="44644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800" b="1" i="1" dirty="0" smtClean="0">
                <a:solidFill>
                  <a:schemeClr val="accent1">
                    <a:lumMod val="50000"/>
                  </a:schemeClr>
                </a:solidFill>
                <a:latin typeface="Times New Roman" pitchFamily="18" charset="0"/>
                <a:cs typeface="Times New Roman" pitchFamily="18" charset="0"/>
              </a:rPr>
              <a:t>Белым пиаром </a:t>
            </a:r>
            <a:r>
              <a:rPr lang="ru-RU" sz="2800" dirty="0" smtClean="0">
                <a:solidFill>
                  <a:schemeClr val="accent1">
                    <a:lumMod val="50000"/>
                  </a:schemeClr>
                </a:solidFill>
                <a:latin typeface="Times New Roman" pitchFamily="18" charset="0"/>
                <a:cs typeface="Times New Roman" pitchFamily="18" charset="0"/>
              </a:rPr>
              <a:t>считается применение классических технологий </a:t>
            </a:r>
            <a:r>
              <a:rPr lang="ru-RU" sz="2800" dirty="0" err="1" smtClean="0">
                <a:solidFill>
                  <a:schemeClr val="accent1">
                    <a:lumMod val="50000"/>
                  </a:schemeClr>
                </a:solidFill>
                <a:latin typeface="Times New Roman" pitchFamily="18" charset="0"/>
                <a:cs typeface="Times New Roman" pitchFamily="18" charset="0"/>
              </a:rPr>
              <a:t>Public</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Relations</a:t>
            </a:r>
            <a:r>
              <a:rPr lang="ru-RU" sz="2800" dirty="0" smtClean="0">
                <a:solidFill>
                  <a:schemeClr val="accent1">
                    <a:lumMod val="50000"/>
                  </a:schemeClr>
                </a:solidFill>
                <a:latin typeface="Times New Roman" pitchFamily="18" charset="0"/>
                <a:cs typeface="Times New Roman" pitchFamily="18" charset="0"/>
              </a:rPr>
              <a:t>: предоставления честной и прозрачной информации, проверенных и бесспорных данных. В общем, данных, на основании которых все средства массовой информации (телевидение, радио, газеты и журналы) смогут нарисовать истинный портрет бренда таким каков он есть на самом деле, без преувеличений и прикрас</a:t>
            </a:r>
            <a:r>
              <a:rPr lang="ru-RU" dirty="0" smtClean="0">
                <a:solidFill>
                  <a:schemeClr val="accent1">
                    <a:lumMod val="50000"/>
                  </a:schemeClr>
                </a:solidFill>
              </a:rPr>
              <a:t>.</a:t>
            </a:r>
            <a:endParaRPr lang="ru-RU"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344816"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400" b="1" dirty="0" smtClean="0">
                <a:solidFill>
                  <a:schemeClr val="accent1">
                    <a:lumMod val="75000"/>
                  </a:schemeClr>
                </a:solidFill>
                <a:latin typeface="Times New Roman" pitchFamily="18" charset="0"/>
                <a:cs typeface="Times New Roman" pitchFamily="18" charset="0"/>
              </a:rPr>
              <a:t>Классический пример белого пиара – запуск в массовое производство </a:t>
            </a:r>
            <a:r>
              <a:rPr lang="ru-RU" sz="2400" b="1" dirty="0" err="1" smtClean="0">
                <a:solidFill>
                  <a:schemeClr val="accent1">
                    <a:lumMod val="75000"/>
                  </a:schemeClr>
                </a:solidFill>
                <a:latin typeface="Times New Roman" pitchFamily="18" charset="0"/>
                <a:cs typeface="Times New Roman" pitchFamily="18" charset="0"/>
              </a:rPr>
              <a:t>Ford</a:t>
            </a:r>
            <a:r>
              <a:rPr lang="ru-RU" sz="2400" b="1" dirty="0" smtClean="0">
                <a:solidFill>
                  <a:schemeClr val="accent1">
                    <a:lumMod val="75000"/>
                  </a:schemeClr>
                </a:solidFill>
                <a:latin typeface="Times New Roman" pitchFamily="18" charset="0"/>
                <a:cs typeface="Times New Roman" pitchFamily="18" charset="0"/>
              </a:rPr>
              <a:t> </a:t>
            </a:r>
            <a:r>
              <a:rPr lang="ru-RU" sz="2400" b="1" dirty="0" err="1" smtClean="0">
                <a:solidFill>
                  <a:schemeClr val="accent1">
                    <a:lumMod val="75000"/>
                  </a:schemeClr>
                </a:solidFill>
                <a:latin typeface="Times New Roman" pitchFamily="18" charset="0"/>
                <a:cs typeface="Times New Roman" pitchFamily="18" charset="0"/>
              </a:rPr>
              <a:t>Mustang</a:t>
            </a:r>
            <a:r>
              <a:rPr lang="ru-RU" sz="2400" b="1" dirty="0" smtClean="0">
                <a:solidFill>
                  <a:schemeClr val="accent1">
                    <a:lumMod val="75000"/>
                  </a:schemeClr>
                </a:solidFill>
                <a:latin typeface="Times New Roman" pitchFamily="18" charset="0"/>
                <a:cs typeface="Times New Roman" pitchFamily="18" charset="0"/>
              </a:rPr>
              <a:t> в 1964-65 гг. </a:t>
            </a:r>
          </a:p>
          <a:p>
            <a:pPr algn="ctr"/>
            <a:r>
              <a:rPr lang="ru-RU" sz="2400" b="1" dirty="0" smtClean="0">
                <a:solidFill>
                  <a:schemeClr val="accent1">
                    <a:lumMod val="75000"/>
                  </a:schemeClr>
                </a:solidFill>
                <a:latin typeface="Times New Roman" pitchFamily="18" charset="0"/>
                <a:cs typeface="Times New Roman" pitchFamily="18" charset="0"/>
              </a:rPr>
              <a:t>Тогда владелец корпорации Д. Форд в качестве </a:t>
            </a:r>
            <a:r>
              <a:rPr lang="ru-RU" sz="2400" b="1" dirty="0" err="1" smtClean="0">
                <a:solidFill>
                  <a:schemeClr val="accent1">
                    <a:lumMod val="75000"/>
                  </a:schemeClr>
                </a:solidFill>
                <a:latin typeface="Times New Roman" pitchFamily="18" charset="0"/>
                <a:cs typeface="Times New Roman" pitchFamily="18" charset="0"/>
              </a:rPr>
              <a:t>пиар-акции</a:t>
            </a:r>
            <a:r>
              <a:rPr lang="ru-RU" sz="2400" b="1" dirty="0" smtClean="0">
                <a:solidFill>
                  <a:schemeClr val="accent1">
                    <a:lumMod val="75000"/>
                  </a:schemeClr>
                </a:solidFill>
                <a:latin typeface="Times New Roman" pitchFamily="18" charset="0"/>
                <a:cs typeface="Times New Roman" pitchFamily="18" charset="0"/>
              </a:rPr>
              <a:t> устроил серию вечеринок для потенциальных покупателей, куда ди-джеи приезжали на новеньких Мустангах, чем подогревали интерес к новому авто.</a:t>
            </a:r>
            <a:r>
              <a:rPr lang="ru-RU" sz="2400" dirty="0" smtClean="0">
                <a:solidFill>
                  <a:schemeClr val="accent1">
                    <a:lumMod val="75000"/>
                  </a:schemeClr>
                </a:solidFill>
                <a:latin typeface="Times New Roman" pitchFamily="18" charset="0"/>
                <a:cs typeface="Times New Roman" pitchFamily="18" charset="0"/>
              </a:rPr>
              <a:t/>
            </a:r>
            <a:br>
              <a:rPr lang="ru-RU" sz="2400" dirty="0" smtClean="0">
                <a:solidFill>
                  <a:schemeClr val="accent1">
                    <a:lumMod val="75000"/>
                  </a:schemeClr>
                </a:solidFill>
                <a:latin typeface="Times New Roman" pitchFamily="18" charset="0"/>
                <a:cs typeface="Times New Roman" pitchFamily="18" charset="0"/>
              </a:rPr>
            </a:br>
            <a:endParaRPr lang="ru-RU" sz="2400" dirty="0">
              <a:solidFill>
                <a:schemeClr val="accent1">
                  <a:lumMod val="75000"/>
                </a:schemeClr>
              </a:solidFill>
              <a:latin typeface="Times New Roman" pitchFamily="18" charset="0"/>
              <a:cs typeface="Times New Roman" pitchFamily="18" charset="0"/>
            </a:endParaRPr>
          </a:p>
        </p:txBody>
      </p:sp>
      <p:pic>
        <p:nvPicPr>
          <p:cNvPr id="64514" name="Picture 2" descr="https://get.wallhere.com/photo/car-vehicle-Ford-Mustang-Shelby-muscle-cars-sports-car-Ford-white-cars-American-cars-Shelby-classic-car-Shelby-GT350-performance-car-pony-Shelby-GT500-wheel-rim-land-vehicle-automotive-design-automotive-exterior-automobile-make-luxury-vehicle-bumper-muscle-car-auto-show-4096x2731-px-623173.jpg"/>
          <p:cNvPicPr>
            <a:picLocks noChangeAspect="1" noChangeArrowheads="1"/>
          </p:cNvPicPr>
          <p:nvPr/>
        </p:nvPicPr>
        <p:blipFill>
          <a:blip r:embed="rId2" cstate="print"/>
          <a:srcRect/>
          <a:stretch>
            <a:fillRect/>
          </a:stretch>
        </p:blipFill>
        <p:spPr bwMode="auto">
          <a:xfrm>
            <a:off x="1907704" y="3356992"/>
            <a:ext cx="4616991" cy="32849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6336704"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smtClean="0">
                <a:solidFill>
                  <a:schemeClr val="accent1">
                    <a:lumMod val="75000"/>
                  </a:schemeClr>
                </a:solidFill>
                <a:latin typeface="Times New Roman" pitchFamily="18" charset="0"/>
                <a:cs typeface="Times New Roman" pitchFamily="18" charset="0"/>
              </a:rPr>
              <a:t>Понятие </a:t>
            </a:r>
            <a:r>
              <a:rPr lang="ru-RU" sz="2400" b="1" i="1" dirty="0" smtClean="0">
                <a:solidFill>
                  <a:schemeClr val="accent1">
                    <a:lumMod val="75000"/>
                  </a:schemeClr>
                </a:solidFill>
                <a:latin typeface="Times New Roman" pitchFamily="18" charset="0"/>
                <a:cs typeface="Times New Roman" pitchFamily="18" charset="0"/>
              </a:rPr>
              <a:t>черного пиара </a:t>
            </a:r>
            <a:r>
              <a:rPr lang="ru-RU" sz="2000" b="1" dirty="0" smtClean="0">
                <a:solidFill>
                  <a:schemeClr val="accent1">
                    <a:lumMod val="75000"/>
                  </a:schemeClr>
                </a:solidFill>
                <a:latin typeface="Times New Roman" pitchFamily="18" charset="0"/>
                <a:cs typeface="Times New Roman" pitchFamily="18" charset="0"/>
              </a:rPr>
              <a:t>на бытовом уровне понятно всем. Если же подойти к осознанию этого понятия более глубоко, то он является отражением жесткой конкуренции на рынке, его целью является дискредитация конкурирующих фирм для самого выгодного закрепления на рынке. К приемам черного пиара прибегают в случае, если дела компании идут неважно, и она может потерять своих клиентов.</a:t>
            </a:r>
          </a:p>
        </p:txBody>
      </p:sp>
      <p:pic>
        <p:nvPicPr>
          <p:cNvPr id="80898" name="Picture 2" descr="https://pbs.twimg.com/media/Dvfl4iPWkAAD6oC.jpg"/>
          <p:cNvPicPr>
            <a:picLocks noChangeAspect="1" noChangeArrowheads="1"/>
          </p:cNvPicPr>
          <p:nvPr/>
        </p:nvPicPr>
        <p:blipFill>
          <a:blip r:embed="rId2" cstate="print"/>
          <a:srcRect/>
          <a:stretch>
            <a:fillRect/>
          </a:stretch>
        </p:blipFill>
        <p:spPr bwMode="auto">
          <a:xfrm>
            <a:off x="4139952" y="3429000"/>
            <a:ext cx="3964335" cy="29691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7776864"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smtClean="0">
                <a:solidFill>
                  <a:schemeClr val="accent1">
                    <a:lumMod val="75000"/>
                  </a:schemeClr>
                </a:solidFill>
                <a:latin typeface="Times New Roman" pitchFamily="18" charset="0"/>
                <a:cs typeface="Times New Roman" pitchFamily="18" charset="0"/>
              </a:rPr>
              <a:t>Жертвами атак черных пиарщиков становятся компании, имеющие солидную репутацию. Используемые методы борьбы опасны: специалисты черного пиара могут не только подорвать доброе имя компании, но и довести ее до разорения или полного уничтожения. Подобная практика настолько широко распространилась в сфере бизнеса, что стали появляться не только отдельные черные пиарщики, но даже целые компании, которые оказывают услуги черного пиара на платной основе. На свет извлекаются все возможные «жареные» факты, которые могут подорвать авторитет оппонента и скомпрометировать его.</a:t>
            </a:r>
            <a:br>
              <a:rPr lang="ru-RU" sz="2000" b="1" dirty="0" smtClean="0">
                <a:solidFill>
                  <a:schemeClr val="accent1">
                    <a:lumMod val="75000"/>
                  </a:schemeClr>
                </a:solidFill>
                <a:latin typeface="Times New Roman" pitchFamily="18" charset="0"/>
                <a:cs typeface="Times New Roman" pitchFamily="18" charset="0"/>
              </a:rPr>
            </a:br>
            <a:endParaRPr lang="ru-RU" sz="2000" b="1" dirty="0">
              <a:solidFill>
                <a:schemeClr val="accent1">
                  <a:lumMod val="75000"/>
                </a:schemeClr>
              </a:solidFill>
              <a:latin typeface="Times New Roman" pitchFamily="18" charset="0"/>
              <a:cs typeface="Times New Roman" pitchFamily="18" charset="0"/>
            </a:endParaRPr>
          </a:p>
        </p:txBody>
      </p:sp>
      <p:sp>
        <p:nvSpPr>
          <p:cNvPr id="3" name="Прямоугольник 2"/>
          <p:cNvSpPr/>
          <p:nvPr/>
        </p:nvSpPr>
        <p:spPr>
          <a:xfrm>
            <a:off x="827584" y="3933056"/>
            <a:ext cx="6912768"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dirty="0" smtClean="0">
                <a:solidFill>
                  <a:schemeClr val="accent1">
                    <a:lumMod val="50000"/>
                  </a:schemeClr>
                </a:solidFill>
                <a:latin typeface="Times New Roman" pitchFamily="18" charset="0"/>
                <a:cs typeface="Times New Roman" pitchFamily="18" charset="0"/>
              </a:rPr>
              <a:t>Методы атак в черном PR:</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освистывание;</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крючка и наживки;</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плохой похвалы;</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виртуального компромата;</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общественного возмущения;</a:t>
            </a:r>
          </a:p>
          <a:p>
            <a:pPr>
              <a:buFont typeface="Arial" pitchFamily="34" charset="0"/>
              <a:buChar char="•"/>
            </a:pPr>
            <a:r>
              <a:rPr lang="ru-RU" sz="2000" dirty="0" smtClean="0">
                <a:solidFill>
                  <a:schemeClr val="accent1">
                    <a:lumMod val="50000"/>
                  </a:schemeClr>
                </a:solidFill>
                <a:latin typeface="Times New Roman" pitchFamily="18" charset="0"/>
                <a:cs typeface="Times New Roman" pitchFamily="18" charset="0"/>
              </a:rPr>
              <a:t>компромата.</a:t>
            </a:r>
            <a:endParaRPr lang="ru-RU" sz="2000" dirty="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404664"/>
            <a:ext cx="2088232" cy="369332"/>
          </a:xfrm>
          <a:prstGeom prst="rect">
            <a:avLst/>
          </a:prstGeom>
        </p:spPr>
        <p:txBody>
          <a:bodyPr wrap="square">
            <a:spAutoFit/>
          </a:bodyPr>
          <a:lstStyle/>
          <a:p>
            <a:r>
              <a:rPr lang="ru-RU" b="1" dirty="0" smtClean="0"/>
              <a:t>Серый пиар</a:t>
            </a:r>
            <a:endParaRPr lang="ru-RU" b="1" dirty="0"/>
          </a:p>
        </p:txBody>
      </p:sp>
      <p:sp>
        <p:nvSpPr>
          <p:cNvPr id="3" name="Прямоугольник 2"/>
          <p:cNvSpPr/>
          <p:nvPr/>
        </p:nvSpPr>
        <p:spPr>
          <a:xfrm>
            <a:off x="395536" y="764705"/>
            <a:ext cx="7632848" cy="4524315"/>
          </a:xfrm>
          <a:prstGeom prst="rect">
            <a:avLst/>
          </a:prstGeom>
          <a:solidFill>
            <a:schemeClr val="tx2">
              <a:lumMod val="40000"/>
              <a:lumOff val="60000"/>
            </a:schemeClr>
          </a:solidFill>
        </p:spPr>
        <p:txBody>
          <a:bodyPr wrap="square">
            <a:spAutoFit/>
          </a:bodyPr>
          <a:lstStyle/>
          <a:p>
            <a:r>
              <a:rPr lang="ru-RU" sz="2400" dirty="0" smtClean="0">
                <a:latin typeface="Times New Roman" pitchFamily="18" charset="0"/>
                <a:cs typeface="Times New Roman" pitchFamily="18" charset="0"/>
              </a:rPr>
              <a:t>Вобравший в себя элементы черного и белого, серый пиар используется как способ распространения правдивой информации. При этом обращение к конкретному лицу или компании бывает не всегда. Причиной, послужившей появлению серого PR, является отсутствие достоверной информации по различным вопросам жизни. Среди целей его применения выделяют:</a:t>
            </a:r>
          </a:p>
          <a:p>
            <a:pPr>
              <a:buFont typeface="Arial" pitchFamily="34" charset="0"/>
              <a:buChar char="•"/>
            </a:pPr>
            <a:r>
              <a:rPr lang="ru-RU" sz="2400" dirty="0" smtClean="0">
                <a:latin typeface="Times New Roman" pitchFamily="18" charset="0"/>
                <a:cs typeface="Times New Roman" pitchFamily="18" charset="0"/>
              </a:rPr>
              <a:t> восстановление справедливости;</a:t>
            </a:r>
          </a:p>
          <a:p>
            <a:pPr>
              <a:buFont typeface="Arial" pitchFamily="34" charset="0"/>
              <a:buChar char="•"/>
            </a:pPr>
            <a:r>
              <a:rPr lang="ru-RU" sz="2400" dirty="0" smtClean="0">
                <a:latin typeface="Times New Roman" pitchFamily="18" charset="0"/>
                <a:cs typeface="Times New Roman" pitchFamily="18" charset="0"/>
              </a:rPr>
              <a:t> соблюдение прав и свобод;</a:t>
            </a:r>
          </a:p>
          <a:p>
            <a:pPr>
              <a:buFont typeface="Arial" pitchFamily="34" charset="0"/>
              <a:buChar char="•"/>
            </a:pPr>
            <a:r>
              <a:rPr lang="ru-RU" sz="2400" dirty="0" smtClean="0">
                <a:latin typeface="Times New Roman" pitchFamily="18" charset="0"/>
                <a:cs typeface="Times New Roman" pitchFamily="18" charset="0"/>
              </a:rPr>
              <a:t> нанести вред конкуренту без нарушения закона.</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128792" cy="5078313"/>
          </a:xfrm>
          <a:prstGeom prst="rect">
            <a:avLst/>
          </a:prstGeom>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smtClean="0">
                <a:latin typeface="Times New Roman" pitchFamily="18" charset="0"/>
                <a:cs typeface="Times New Roman" pitchFamily="18" charset="0"/>
              </a:rPr>
              <a:t>Как пример серого пиара можно рассматривать конфликт покупателя с сотрудниками магазина, входящего в одну из популярных торговых сетей. Обиженный человек раскрывает представителям средств массовой информации суть проблемы. Публичное разбирательство порождает новый поток информации, которая, ставя цели восстановления прав покупателей, наносит ущерб репутации торговой сети. При этом конфликты могут возникать, если можно так сказать, естественным образом, или иметь заказной характер.</a:t>
            </a:r>
          </a:p>
          <a:p>
            <a:pPr algn="just"/>
            <a:r>
              <a:rPr lang="ru-RU" dirty="0" smtClean="0"/>
              <a:t/>
            </a:r>
            <a:br>
              <a:rPr lang="ru-RU" dirty="0" smtClean="0"/>
            </a:b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272</TotalTime>
  <Words>1066</Words>
  <Application>Microsoft Office PowerPoint</Application>
  <PresentationFormat>Экран (4:3)</PresentationFormat>
  <Paragraphs>64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Times New Roman</vt:lpstr>
      <vt:lpstr>Trebuchet MS</vt:lpstr>
      <vt:lpstr>Wingdings</vt:lpstr>
      <vt:lpstr>Wingdings 2</vt: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Admin</cp:lastModifiedBy>
  <cp:revision>8</cp:revision>
  <dcterms:created xsi:type="dcterms:W3CDTF">2020-12-01T14:58:02Z</dcterms:created>
  <dcterms:modified xsi:type="dcterms:W3CDTF">2020-12-02T10:16:13Z</dcterms:modified>
</cp:coreProperties>
</file>