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26"/>
  </p:notesMasterIdLst>
  <p:sldIdLst>
    <p:sldId id="256" r:id="rId2"/>
    <p:sldId id="281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80" r:id="rId25"/>
  </p:sldIdLst>
  <p:sldSz cx="9144000" cy="5143500" type="screen16x9"/>
  <p:notesSz cx="6858000" cy="9144000"/>
  <p:embeddedFontLst>
    <p:embeddedFont>
      <p:font typeface="Wingdings 3" panose="05040102010807070707" pitchFamily="18" charset="2"/>
      <p:regular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Average" panose="020B0604020202020204" charset="0"/>
      <p:regular r:id="rId38"/>
    </p:embeddedFont>
    <p:embeddedFont>
      <p:font typeface="Oswald" panose="020B0604020202020204" charset="0"/>
      <p:regular r:id="rId39"/>
      <p:bold r:id="rId40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1" d="100"/>
          <a:sy n="141" d="100"/>
        </p:scale>
        <p:origin x="-120" y="-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A4EF0B-302B-4057-8EB5-3243F50FCB2A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D241D9-3654-41A8-AA6C-4F173E1B10A6}">
      <dgm:prSet/>
      <dgm:spPr/>
      <dgm:t>
        <a:bodyPr/>
        <a:lstStyle/>
        <a:p>
          <a:pPr rtl="0"/>
          <a:r>
            <a:rPr lang="ru-RU" b="0" i="0" baseline="0" dirty="0" smtClean="0"/>
            <a:t>Объективность в изображении жизни (повседневная жизнь)</a:t>
          </a:r>
          <a:endParaRPr lang="ru-RU" dirty="0"/>
        </a:p>
      </dgm:t>
    </dgm:pt>
    <dgm:pt modelId="{CCC69F20-5BF4-4457-9498-9B9C828627D6}" type="parTrans" cxnId="{DFD142AD-6ECA-48BE-BE3B-E7B4E9159EB1}">
      <dgm:prSet/>
      <dgm:spPr/>
      <dgm:t>
        <a:bodyPr/>
        <a:lstStyle/>
        <a:p>
          <a:endParaRPr lang="ru-RU"/>
        </a:p>
      </dgm:t>
    </dgm:pt>
    <dgm:pt modelId="{B5D79C9C-ECD7-4CA7-AD18-6BFB0FF7667C}" type="sibTrans" cxnId="{DFD142AD-6ECA-48BE-BE3B-E7B4E9159EB1}">
      <dgm:prSet/>
      <dgm:spPr/>
      <dgm:t>
        <a:bodyPr/>
        <a:lstStyle/>
        <a:p>
          <a:endParaRPr lang="ru-RU"/>
        </a:p>
      </dgm:t>
    </dgm:pt>
    <dgm:pt modelId="{FDF0B20E-6044-41AC-9AA8-82DDF4620A39}">
      <dgm:prSet/>
      <dgm:spPr/>
      <dgm:t>
        <a:bodyPr/>
        <a:lstStyle/>
        <a:p>
          <a:pPr rtl="0"/>
          <a:r>
            <a:rPr lang="ru-RU" b="0" i="0" baseline="0" dirty="0" smtClean="0"/>
            <a:t>Нравственный идеал художника ( отражение авторского взгляда)</a:t>
          </a:r>
          <a:endParaRPr lang="ru-RU" dirty="0"/>
        </a:p>
      </dgm:t>
    </dgm:pt>
    <dgm:pt modelId="{01E6CDB6-3983-4668-9373-88EB1DE2DCA0}" type="parTrans" cxnId="{8502268D-A2EC-4FFA-8F7D-A3CD45A323A5}">
      <dgm:prSet/>
      <dgm:spPr/>
      <dgm:t>
        <a:bodyPr/>
        <a:lstStyle/>
        <a:p>
          <a:endParaRPr lang="ru-RU"/>
        </a:p>
      </dgm:t>
    </dgm:pt>
    <dgm:pt modelId="{0B2E7D19-94C0-4537-9B71-B262BA6A3DB5}" type="sibTrans" cxnId="{8502268D-A2EC-4FFA-8F7D-A3CD45A323A5}">
      <dgm:prSet/>
      <dgm:spPr/>
      <dgm:t>
        <a:bodyPr/>
        <a:lstStyle/>
        <a:p>
          <a:endParaRPr lang="ru-RU"/>
        </a:p>
      </dgm:t>
    </dgm:pt>
    <dgm:pt modelId="{E854DBE4-4B30-454A-8650-3CDBA66B043C}">
      <dgm:prSet/>
      <dgm:spPr/>
      <dgm:t>
        <a:bodyPr/>
        <a:lstStyle/>
        <a:p>
          <a:pPr rtl="0"/>
          <a:r>
            <a:rPr lang="ru-RU" b="0" i="0" baseline="0" dirty="0" smtClean="0"/>
            <a:t>Изображение обыденной ситуации</a:t>
          </a:r>
          <a:endParaRPr lang="ru-RU" dirty="0"/>
        </a:p>
      </dgm:t>
    </dgm:pt>
    <dgm:pt modelId="{FDC84E4D-0326-49B3-B232-9AC3E67746B3}" type="parTrans" cxnId="{12702EEC-5BFB-47D7-9001-D8FAC5AED3FA}">
      <dgm:prSet/>
      <dgm:spPr/>
      <dgm:t>
        <a:bodyPr/>
        <a:lstStyle/>
        <a:p>
          <a:endParaRPr lang="ru-RU"/>
        </a:p>
      </dgm:t>
    </dgm:pt>
    <dgm:pt modelId="{00273F5D-7199-4E8D-8486-60B436E1E39C}" type="sibTrans" cxnId="{12702EEC-5BFB-47D7-9001-D8FAC5AED3FA}">
      <dgm:prSet/>
      <dgm:spPr/>
      <dgm:t>
        <a:bodyPr/>
        <a:lstStyle/>
        <a:p>
          <a:endParaRPr lang="ru-RU"/>
        </a:p>
      </dgm:t>
    </dgm:pt>
    <dgm:pt modelId="{7DAB3A6F-8111-4629-BC9C-B7540547EC05}">
      <dgm:prSet/>
      <dgm:spPr/>
      <dgm:t>
        <a:bodyPr/>
        <a:lstStyle/>
        <a:p>
          <a:pPr rtl="0"/>
          <a:r>
            <a:rPr lang="ru-RU" b="0" i="0" baseline="0" dirty="0" smtClean="0"/>
            <a:t>Внимание к точности и реалистичности деталей ( особое место занимают символы)</a:t>
          </a:r>
          <a:endParaRPr lang="ru-RU" dirty="0"/>
        </a:p>
      </dgm:t>
    </dgm:pt>
    <dgm:pt modelId="{88A782B2-DCE3-4EF5-9B70-3FE96402DAB0}" type="parTrans" cxnId="{78BEEFB5-B7B6-47B4-B643-8DE7BF3F36EF}">
      <dgm:prSet/>
      <dgm:spPr/>
      <dgm:t>
        <a:bodyPr/>
        <a:lstStyle/>
        <a:p>
          <a:endParaRPr lang="ru-RU"/>
        </a:p>
      </dgm:t>
    </dgm:pt>
    <dgm:pt modelId="{1606DA20-A0CC-4886-8E81-4C8012AC451C}" type="sibTrans" cxnId="{78BEEFB5-B7B6-47B4-B643-8DE7BF3F36EF}">
      <dgm:prSet/>
      <dgm:spPr/>
      <dgm:t>
        <a:bodyPr/>
        <a:lstStyle/>
        <a:p>
          <a:endParaRPr lang="ru-RU"/>
        </a:p>
      </dgm:t>
    </dgm:pt>
    <dgm:pt modelId="{9C85A24D-5AEC-40B8-8E11-C89ABB17C0F1}">
      <dgm:prSet/>
      <dgm:spPr/>
      <dgm:t>
        <a:bodyPr/>
        <a:lstStyle/>
        <a:p>
          <a:pPr rtl="0"/>
          <a:r>
            <a:rPr lang="ru-RU" b="0" i="0" baseline="0" smtClean="0"/>
            <a:t>«Показ» социальных проблем общества(в более поздних проявлениях реализма)</a:t>
          </a:r>
          <a:endParaRPr lang="ru-RU"/>
        </a:p>
      </dgm:t>
    </dgm:pt>
    <dgm:pt modelId="{BF3D22AC-72E4-4292-B606-3F11303A57A7}" type="parTrans" cxnId="{EAC69185-09F3-48E6-8BAB-57E7A864A249}">
      <dgm:prSet/>
      <dgm:spPr/>
      <dgm:t>
        <a:bodyPr/>
        <a:lstStyle/>
        <a:p>
          <a:endParaRPr lang="ru-RU"/>
        </a:p>
      </dgm:t>
    </dgm:pt>
    <dgm:pt modelId="{EC5E34E8-0726-4EEF-8329-877DF54E0BCD}" type="sibTrans" cxnId="{EAC69185-09F3-48E6-8BAB-57E7A864A249}">
      <dgm:prSet/>
      <dgm:spPr/>
      <dgm:t>
        <a:bodyPr/>
        <a:lstStyle/>
        <a:p>
          <a:endParaRPr lang="ru-RU"/>
        </a:p>
      </dgm:t>
    </dgm:pt>
    <dgm:pt modelId="{67C85931-7848-4C4A-81EA-07A824F1F399}" type="pres">
      <dgm:prSet presAssocID="{77A4EF0B-302B-4057-8EB5-3243F50FCB2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B48992-0257-4FBF-8F1E-89FA6C508BD2}" type="pres">
      <dgm:prSet presAssocID="{A7D241D9-3654-41A8-AA6C-4F173E1B10A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3321B-A3BE-4797-9B0E-CEDA6DACC952}" type="pres">
      <dgm:prSet presAssocID="{B5D79C9C-ECD7-4CA7-AD18-6BFB0FF7667C}" presName="sibTrans" presStyleCnt="0"/>
      <dgm:spPr/>
    </dgm:pt>
    <dgm:pt modelId="{0FC031DC-0E8F-4C54-BAAA-78A15570E10D}" type="pres">
      <dgm:prSet presAssocID="{FDF0B20E-6044-41AC-9AA8-82DDF4620A3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4D781-F4D8-4C30-8546-95A00351870C}" type="pres">
      <dgm:prSet presAssocID="{0B2E7D19-94C0-4537-9B71-B262BA6A3DB5}" presName="sibTrans" presStyleCnt="0"/>
      <dgm:spPr/>
    </dgm:pt>
    <dgm:pt modelId="{DA931390-B299-4263-931F-0B56749A30D0}" type="pres">
      <dgm:prSet presAssocID="{E854DBE4-4B30-454A-8650-3CDBA66B043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AE9D8-218E-42BC-8A63-BFB53A8BC4BC}" type="pres">
      <dgm:prSet presAssocID="{00273F5D-7199-4E8D-8486-60B436E1E39C}" presName="sibTrans" presStyleCnt="0"/>
      <dgm:spPr/>
    </dgm:pt>
    <dgm:pt modelId="{F5E05A58-0DC5-43F3-B46C-9054604A5C6C}" type="pres">
      <dgm:prSet presAssocID="{7DAB3A6F-8111-4629-BC9C-B7540547EC0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CC0BF-577C-48AE-94FF-D48B51039AAB}" type="pres">
      <dgm:prSet presAssocID="{1606DA20-A0CC-4886-8E81-4C8012AC451C}" presName="sibTrans" presStyleCnt="0"/>
      <dgm:spPr/>
    </dgm:pt>
    <dgm:pt modelId="{6003B46F-A161-4178-9957-07B5910962DE}" type="pres">
      <dgm:prSet presAssocID="{9C85A24D-5AEC-40B8-8E11-C89ABB17C0F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C69185-09F3-48E6-8BAB-57E7A864A249}" srcId="{77A4EF0B-302B-4057-8EB5-3243F50FCB2A}" destId="{9C85A24D-5AEC-40B8-8E11-C89ABB17C0F1}" srcOrd="4" destOrd="0" parTransId="{BF3D22AC-72E4-4292-B606-3F11303A57A7}" sibTransId="{EC5E34E8-0726-4EEF-8329-877DF54E0BCD}"/>
    <dgm:cxn modelId="{12702EEC-5BFB-47D7-9001-D8FAC5AED3FA}" srcId="{77A4EF0B-302B-4057-8EB5-3243F50FCB2A}" destId="{E854DBE4-4B30-454A-8650-3CDBA66B043C}" srcOrd="2" destOrd="0" parTransId="{FDC84E4D-0326-49B3-B232-9AC3E67746B3}" sibTransId="{00273F5D-7199-4E8D-8486-60B436E1E39C}"/>
    <dgm:cxn modelId="{78BEEFB5-B7B6-47B4-B643-8DE7BF3F36EF}" srcId="{77A4EF0B-302B-4057-8EB5-3243F50FCB2A}" destId="{7DAB3A6F-8111-4629-BC9C-B7540547EC05}" srcOrd="3" destOrd="0" parTransId="{88A782B2-DCE3-4EF5-9B70-3FE96402DAB0}" sibTransId="{1606DA20-A0CC-4886-8E81-4C8012AC451C}"/>
    <dgm:cxn modelId="{8EB16969-AE2D-4C72-BE43-2DA49983774D}" type="presOf" srcId="{77A4EF0B-302B-4057-8EB5-3243F50FCB2A}" destId="{67C85931-7848-4C4A-81EA-07A824F1F399}" srcOrd="0" destOrd="0" presId="urn:microsoft.com/office/officeart/2005/8/layout/default"/>
    <dgm:cxn modelId="{B1C514DF-F910-4C49-A5B9-FAC65C5F89C3}" type="presOf" srcId="{E854DBE4-4B30-454A-8650-3CDBA66B043C}" destId="{DA931390-B299-4263-931F-0B56749A30D0}" srcOrd="0" destOrd="0" presId="urn:microsoft.com/office/officeart/2005/8/layout/default"/>
    <dgm:cxn modelId="{5772020E-6100-42E2-A7FE-0CC011BA7CA8}" type="presOf" srcId="{7DAB3A6F-8111-4629-BC9C-B7540547EC05}" destId="{F5E05A58-0DC5-43F3-B46C-9054604A5C6C}" srcOrd="0" destOrd="0" presId="urn:microsoft.com/office/officeart/2005/8/layout/default"/>
    <dgm:cxn modelId="{4F41C5EC-0176-4C8A-BD3A-38BF8197ADC6}" type="presOf" srcId="{9C85A24D-5AEC-40B8-8E11-C89ABB17C0F1}" destId="{6003B46F-A161-4178-9957-07B5910962DE}" srcOrd="0" destOrd="0" presId="urn:microsoft.com/office/officeart/2005/8/layout/default"/>
    <dgm:cxn modelId="{DFD142AD-6ECA-48BE-BE3B-E7B4E9159EB1}" srcId="{77A4EF0B-302B-4057-8EB5-3243F50FCB2A}" destId="{A7D241D9-3654-41A8-AA6C-4F173E1B10A6}" srcOrd="0" destOrd="0" parTransId="{CCC69F20-5BF4-4457-9498-9B9C828627D6}" sibTransId="{B5D79C9C-ECD7-4CA7-AD18-6BFB0FF7667C}"/>
    <dgm:cxn modelId="{3CD38F05-8AA3-4B06-AC54-B7D209C75C6E}" type="presOf" srcId="{A7D241D9-3654-41A8-AA6C-4F173E1B10A6}" destId="{0BB48992-0257-4FBF-8F1E-89FA6C508BD2}" srcOrd="0" destOrd="0" presId="urn:microsoft.com/office/officeart/2005/8/layout/default"/>
    <dgm:cxn modelId="{73ABCE2C-1117-4AC6-B73A-36E94902F6B0}" type="presOf" srcId="{FDF0B20E-6044-41AC-9AA8-82DDF4620A39}" destId="{0FC031DC-0E8F-4C54-BAAA-78A15570E10D}" srcOrd="0" destOrd="0" presId="urn:microsoft.com/office/officeart/2005/8/layout/default"/>
    <dgm:cxn modelId="{8502268D-A2EC-4FFA-8F7D-A3CD45A323A5}" srcId="{77A4EF0B-302B-4057-8EB5-3243F50FCB2A}" destId="{FDF0B20E-6044-41AC-9AA8-82DDF4620A39}" srcOrd="1" destOrd="0" parTransId="{01E6CDB6-3983-4668-9373-88EB1DE2DCA0}" sibTransId="{0B2E7D19-94C0-4537-9B71-B262BA6A3DB5}"/>
    <dgm:cxn modelId="{CA03CB18-BCA1-4CB4-ABC2-24DC0DE84836}" type="presParOf" srcId="{67C85931-7848-4C4A-81EA-07A824F1F399}" destId="{0BB48992-0257-4FBF-8F1E-89FA6C508BD2}" srcOrd="0" destOrd="0" presId="urn:microsoft.com/office/officeart/2005/8/layout/default"/>
    <dgm:cxn modelId="{D9A7AFEB-CE57-478D-A10D-9981BBB41DD4}" type="presParOf" srcId="{67C85931-7848-4C4A-81EA-07A824F1F399}" destId="{4943321B-A3BE-4797-9B0E-CEDA6DACC952}" srcOrd="1" destOrd="0" presId="urn:microsoft.com/office/officeart/2005/8/layout/default"/>
    <dgm:cxn modelId="{8621DF77-633C-4781-ACCC-DB3775FC6A80}" type="presParOf" srcId="{67C85931-7848-4C4A-81EA-07A824F1F399}" destId="{0FC031DC-0E8F-4C54-BAAA-78A15570E10D}" srcOrd="2" destOrd="0" presId="urn:microsoft.com/office/officeart/2005/8/layout/default"/>
    <dgm:cxn modelId="{44FA559B-7F50-4570-88FB-DF4F8C4834E5}" type="presParOf" srcId="{67C85931-7848-4C4A-81EA-07A824F1F399}" destId="{B614D781-F4D8-4C30-8546-95A00351870C}" srcOrd="3" destOrd="0" presId="urn:microsoft.com/office/officeart/2005/8/layout/default"/>
    <dgm:cxn modelId="{7449F0F2-74EB-4F2E-9815-FF3907DE60AF}" type="presParOf" srcId="{67C85931-7848-4C4A-81EA-07A824F1F399}" destId="{DA931390-B299-4263-931F-0B56749A30D0}" srcOrd="4" destOrd="0" presId="urn:microsoft.com/office/officeart/2005/8/layout/default"/>
    <dgm:cxn modelId="{E12B2A7D-B2C4-4AC6-8156-2C3DA2464318}" type="presParOf" srcId="{67C85931-7848-4C4A-81EA-07A824F1F399}" destId="{BAAAE9D8-218E-42BC-8A63-BFB53A8BC4BC}" srcOrd="5" destOrd="0" presId="urn:microsoft.com/office/officeart/2005/8/layout/default"/>
    <dgm:cxn modelId="{CEBB43A2-9B1D-4B00-BB7A-FD428230328C}" type="presParOf" srcId="{67C85931-7848-4C4A-81EA-07A824F1F399}" destId="{F5E05A58-0DC5-43F3-B46C-9054604A5C6C}" srcOrd="6" destOrd="0" presId="urn:microsoft.com/office/officeart/2005/8/layout/default"/>
    <dgm:cxn modelId="{11F6A839-B881-4A49-BDF2-3E59BB7A4855}" type="presParOf" srcId="{67C85931-7848-4C4A-81EA-07A824F1F399}" destId="{5FCCC0BF-577C-48AE-94FF-D48B51039AAB}" srcOrd="7" destOrd="0" presId="urn:microsoft.com/office/officeart/2005/8/layout/default"/>
    <dgm:cxn modelId="{5D186C84-08FE-4F8F-B6A3-FE5B2448ECFF}" type="presParOf" srcId="{67C85931-7848-4C4A-81EA-07A824F1F399}" destId="{6003B46F-A161-4178-9957-07B5910962D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48992-0257-4FBF-8F1E-89FA6C508BD2}">
      <dsp:nvSpPr>
        <dsp:cNvPr id="0" name=""/>
        <dsp:cNvSpPr/>
      </dsp:nvSpPr>
      <dsp:spPr>
        <a:xfrm>
          <a:off x="645072" y="1312"/>
          <a:ext cx="2341817" cy="14050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baseline="0" dirty="0" smtClean="0"/>
            <a:t>Объективность в изображении жизни (повседневная жизнь)</a:t>
          </a:r>
          <a:endParaRPr lang="ru-RU" sz="1600" kern="1200" dirty="0"/>
        </a:p>
      </dsp:txBody>
      <dsp:txXfrm>
        <a:off x="645072" y="1312"/>
        <a:ext cx="2341817" cy="1405090"/>
      </dsp:txXfrm>
    </dsp:sp>
    <dsp:sp modelId="{0FC031DC-0E8F-4C54-BAAA-78A15570E10D}">
      <dsp:nvSpPr>
        <dsp:cNvPr id="0" name=""/>
        <dsp:cNvSpPr/>
      </dsp:nvSpPr>
      <dsp:spPr>
        <a:xfrm>
          <a:off x="3221071" y="1312"/>
          <a:ext cx="2341817" cy="14050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baseline="0" dirty="0" smtClean="0"/>
            <a:t>Нравственный идеал художника ( отражение авторского взгляда)</a:t>
          </a:r>
          <a:endParaRPr lang="ru-RU" sz="1600" kern="1200" dirty="0"/>
        </a:p>
      </dsp:txBody>
      <dsp:txXfrm>
        <a:off x="3221071" y="1312"/>
        <a:ext cx="2341817" cy="1405090"/>
      </dsp:txXfrm>
    </dsp:sp>
    <dsp:sp modelId="{DA931390-B299-4263-931F-0B56749A30D0}">
      <dsp:nvSpPr>
        <dsp:cNvPr id="0" name=""/>
        <dsp:cNvSpPr/>
      </dsp:nvSpPr>
      <dsp:spPr>
        <a:xfrm>
          <a:off x="5797070" y="1312"/>
          <a:ext cx="2341817" cy="14050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baseline="0" dirty="0" smtClean="0"/>
            <a:t>Изображение обыденной ситуации</a:t>
          </a:r>
          <a:endParaRPr lang="ru-RU" sz="1600" kern="1200" dirty="0"/>
        </a:p>
      </dsp:txBody>
      <dsp:txXfrm>
        <a:off x="5797070" y="1312"/>
        <a:ext cx="2341817" cy="1405090"/>
      </dsp:txXfrm>
    </dsp:sp>
    <dsp:sp modelId="{F5E05A58-0DC5-43F3-B46C-9054604A5C6C}">
      <dsp:nvSpPr>
        <dsp:cNvPr id="0" name=""/>
        <dsp:cNvSpPr/>
      </dsp:nvSpPr>
      <dsp:spPr>
        <a:xfrm>
          <a:off x="1933071" y="1640584"/>
          <a:ext cx="2341817" cy="14050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baseline="0" dirty="0" smtClean="0"/>
            <a:t>Внимание к точности и реалистичности деталей ( особое место занимают символы)</a:t>
          </a:r>
          <a:endParaRPr lang="ru-RU" sz="1600" kern="1200" dirty="0"/>
        </a:p>
      </dsp:txBody>
      <dsp:txXfrm>
        <a:off x="1933071" y="1640584"/>
        <a:ext cx="2341817" cy="1405090"/>
      </dsp:txXfrm>
    </dsp:sp>
    <dsp:sp modelId="{6003B46F-A161-4178-9957-07B5910962DE}">
      <dsp:nvSpPr>
        <dsp:cNvPr id="0" name=""/>
        <dsp:cNvSpPr/>
      </dsp:nvSpPr>
      <dsp:spPr>
        <a:xfrm>
          <a:off x="4509070" y="1640584"/>
          <a:ext cx="2341817" cy="14050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baseline="0" smtClean="0"/>
            <a:t>«Показ» социальных проблем общества(в более поздних проявлениях реализма)</a:t>
          </a:r>
          <a:endParaRPr lang="ru-RU" sz="1600" kern="1200"/>
        </a:p>
      </dsp:txBody>
      <dsp:txXfrm>
        <a:off x="4509070" y="1640584"/>
        <a:ext cx="2341817" cy="1405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37673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2496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7808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11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6671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2361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9918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8559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7330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210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41202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7285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39097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54283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03055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4822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69254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5752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5786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7780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1645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992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5255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1452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19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pPr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  <p:extLst>
      <p:ext uri="{BB962C8B-B14F-4D97-AF65-F5344CB8AC3E}">
        <p14:creationId xmlns:p14="http://schemas.microsoft.com/office/powerpoint/2010/main" val="2286549663"/>
      </p:ext>
    </p:extLst>
  </p:cSld>
  <p:clrMapOvr>
    <a:masterClrMapping/>
  </p:clrMapOvr>
  <p:transition spd="slow">
    <p:wip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pPr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  <p:extLst>
      <p:ext uri="{BB962C8B-B14F-4D97-AF65-F5344CB8AC3E}">
        <p14:creationId xmlns:p14="http://schemas.microsoft.com/office/powerpoint/2010/main" val="1188575288"/>
      </p:ext>
    </p:extLst>
  </p:cSld>
  <p:clrMapOvr>
    <a:masterClrMapping/>
  </p:clrMapOvr>
  <p:transition spd="slow">
    <p:wip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pPr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  <p:extLst>
      <p:ext uri="{BB962C8B-B14F-4D97-AF65-F5344CB8AC3E}">
        <p14:creationId xmlns:p14="http://schemas.microsoft.com/office/powerpoint/2010/main" val="2283487776"/>
      </p:ext>
    </p:extLst>
  </p:cSld>
  <p:clrMapOvr>
    <a:masterClrMapping/>
  </p:clrMapOvr>
  <p:transition spd="slow">
    <p:wipe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pPr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7275719"/>
      </p:ext>
    </p:extLst>
  </p:cSld>
  <p:clrMapOvr>
    <a:masterClrMapping/>
  </p:clrMapOvr>
  <p:transition spd="slow">
    <p:wipe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pPr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  <p:extLst>
      <p:ext uri="{BB962C8B-B14F-4D97-AF65-F5344CB8AC3E}">
        <p14:creationId xmlns:p14="http://schemas.microsoft.com/office/powerpoint/2010/main" val="3296328568"/>
      </p:ext>
    </p:extLst>
  </p:cSld>
  <p:clrMapOvr>
    <a:masterClrMapping/>
  </p:clrMapOvr>
  <p:transition spd="slow">
    <p:wipe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pPr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  <p:extLst>
      <p:ext uri="{BB962C8B-B14F-4D97-AF65-F5344CB8AC3E}">
        <p14:creationId xmlns:p14="http://schemas.microsoft.com/office/powerpoint/2010/main" val="1221651515"/>
      </p:ext>
    </p:extLst>
  </p:cSld>
  <p:clrMapOvr>
    <a:masterClrMapping/>
  </p:clrMapOvr>
  <p:transition spd="slow">
    <p:wipe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pPr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  <p:extLst>
      <p:ext uri="{BB962C8B-B14F-4D97-AF65-F5344CB8AC3E}">
        <p14:creationId xmlns:p14="http://schemas.microsoft.com/office/powerpoint/2010/main" val="54754882"/>
      </p:ext>
    </p:extLst>
  </p:cSld>
  <p:clrMapOvr>
    <a:masterClrMapping/>
  </p:clrMapOvr>
  <p:transition spd="slow">
    <p:wipe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pPr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  <p:extLst>
      <p:ext uri="{BB962C8B-B14F-4D97-AF65-F5344CB8AC3E}">
        <p14:creationId xmlns:p14="http://schemas.microsoft.com/office/powerpoint/2010/main" val="343749896"/>
      </p:ext>
    </p:extLst>
  </p:cSld>
  <p:clrMapOvr>
    <a:masterClrMapping/>
  </p:clrMapOvr>
  <p:transition spd="slow">
    <p:wipe/>
  </p:transition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pPr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  <p:extLst>
      <p:ext uri="{BB962C8B-B14F-4D97-AF65-F5344CB8AC3E}">
        <p14:creationId xmlns:p14="http://schemas.microsoft.com/office/powerpoint/2010/main" val="851472468"/>
      </p:ext>
    </p:extLst>
  </p:cSld>
  <p:clrMapOvr>
    <a:masterClrMapping/>
  </p:clrMapOvr>
  <p:transition spd="slow">
    <p:wipe/>
  </p:transition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89972653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pPr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  <p:extLst>
      <p:ext uri="{BB962C8B-B14F-4D97-AF65-F5344CB8AC3E}">
        <p14:creationId xmlns:p14="http://schemas.microsoft.com/office/powerpoint/2010/main" val="6230539"/>
      </p:ext>
    </p:extLst>
  </p:cSld>
  <p:clrMapOvr>
    <a:masterClrMapping/>
  </p:clrMapOvr>
  <p:transition spd="slow">
    <p:wip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pPr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  <p:extLst>
      <p:ext uri="{BB962C8B-B14F-4D97-AF65-F5344CB8AC3E}">
        <p14:creationId xmlns:p14="http://schemas.microsoft.com/office/powerpoint/2010/main" val="272215127"/>
      </p:ext>
    </p:extLst>
  </p:cSld>
  <p:clrMapOvr>
    <a:masterClrMapping/>
  </p:clrMapOvr>
  <p:transition spd="slow">
    <p:wip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pPr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  <p:extLst>
      <p:ext uri="{BB962C8B-B14F-4D97-AF65-F5344CB8AC3E}">
        <p14:creationId xmlns:p14="http://schemas.microsoft.com/office/powerpoint/2010/main" val="756532446"/>
      </p:ext>
    </p:extLst>
  </p:cSld>
  <p:clrMapOvr>
    <a:masterClrMapping/>
  </p:clrMapOvr>
  <p:transition spd="slow">
    <p:wip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pPr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  <p:extLst>
      <p:ext uri="{BB962C8B-B14F-4D97-AF65-F5344CB8AC3E}">
        <p14:creationId xmlns:p14="http://schemas.microsoft.com/office/powerpoint/2010/main" val="556348920"/>
      </p:ext>
    </p:extLst>
  </p:cSld>
  <p:clrMapOvr>
    <a:masterClrMapping/>
  </p:clrMapOvr>
  <p:transition spd="slow">
    <p:wip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pPr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  <p:extLst>
      <p:ext uri="{BB962C8B-B14F-4D97-AF65-F5344CB8AC3E}">
        <p14:creationId xmlns:p14="http://schemas.microsoft.com/office/powerpoint/2010/main" val="1466923643"/>
      </p:ext>
    </p:extLst>
  </p:cSld>
  <p:clrMapOvr>
    <a:masterClrMapping/>
  </p:clrMapOvr>
  <p:transition spd="slow">
    <p:wip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pPr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  <p:extLst>
      <p:ext uri="{BB962C8B-B14F-4D97-AF65-F5344CB8AC3E}">
        <p14:creationId xmlns:p14="http://schemas.microsoft.com/office/powerpoint/2010/main" val="1406818518"/>
      </p:ext>
    </p:extLst>
  </p:cSld>
  <p:clrMapOvr>
    <a:masterClrMapping/>
  </p:clrMapOvr>
  <p:transition spd="slow">
    <p:wip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pPr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  <p:extLst>
      <p:ext uri="{BB962C8B-B14F-4D97-AF65-F5344CB8AC3E}">
        <p14:creationId xmlns:p14="http://schemas.microsoft.com/office/powerpoint/2010/main" val="3389588406"/>
      </p:ext>
    </p:extLst>
  </p:cSld>
  <p:clrMapOvr>
    <a:masterClrMapping/>
  </p:clrMapOvr>
  <p:transition spd="slow">
    <p:wip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pPr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  <p:extLst>
      <p:ext uri="{BB962C8B-B14F-4D97-AF65-F5344CB8AC3E}">
        <p14:creationId xmlns:p14="http://schemas.microsoft.com/office/powerpoint/2010/main" val="3227260153"/>
      </p:ext>
    </p:extLst>
  </p:cSld>
  <p:clrMapOvr>
    <a:masterClrMapping/>
  </p:clrMapOvr>
  <p:transition spd="slow">
    <p:wip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pPr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  <p:extLst>
      <p:ext uri="{BB962C8B-B14F-4D97-AF65-F5344CB8AC3E}">
        <p14:creationId xmlns:p14="http://schemas.microsoft.com/office/powerpoint/2010/main" val="37937233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</p:sldLayoutIdLst>
  <p:transition spd="slow">
    <p:wipe/>
  </p:transition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467544" y="267494"/>
            <a:ext cx="6619244" cy="98184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dirty="0"/>
              <a:t>РЕАЛИЗМ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496134" y="1059582"/>
            <a:ext cx="6619244" cy="64606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dirty="0"/>
              <a:t>Реализм в живописи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043608" y="339502"/>
            <a:ext cx="3369000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dirty="0" smtClean="0"/>
              <a:t>«Старая </a:t>
            </a:r>
            <a:r>
              <a:rPr lang="ru" dirty="0"/>
              <a:t>кухарка»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828885" y="3404033"/>
            <a:ext cx="40484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>
                <a:latin typeface="+mn-lt"/>
                <a:ea typeface="Oswald"/>
                <a:cs typeface="Oswald"/>
                <a:sym typeface="Oswald"/>
              </a:rPr>
              <a:t>«Двое юношей у стола»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8025" y="0"/>
            <a:ext cx="4555200" cy="2842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19875"/>
            <a:ext cx="4555192" cy="341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67402" y="437195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dirty="0" smtClean="0"/>
              <a:t>«Христос </a:t>
            </a:r>
            <a:r>
              <a:rPr lang="ru" dirty="0"/>
              <a:t>в доме Марии и Марфы» 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7622" y="354648"/>
            <a:ext cx="6880158" cy="3991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-252536" y="2067694"/>
            <a:ext cx="4716016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dirty="0" smtClean="0"/>
              <a:t>«Менины</a:t>
            </a:r>
            <a:r>
              <a:rPr lang="ru" dirty="0"/>
              <a:t>» 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3928" y="1"/>
            <a:ext cx="507605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279277" y="555526"/>
            <a:ext cx="4548332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ru" dirty="0"/>
              <a:t> Караванджо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279277" y="1272241"/>
            <a:ext cx="4548332" cy="339224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r" rtl="0">
              <a:spcBef>
                <a:spcPts val="0"/>
              </a:spcBef>
              <a:buNone/>
            </a:pPr>
            <a:r>
              <a:rPr lang="ru" dirty="0"/>
              <a:t>Страна: Италия</a:t>
            </a:r>
          </a:p>
          <a:p>
            <a:pPr algn="r" rtl="0">
              <a:spcBef>
                <a:spcPts val="0"/>
              </a:spcBef>
              <a:buNone/>
            </a:pPr>
            <a:r>
              <a:rPr lang="ru" dirty="0"/>
              <a:t>реформатор европейской живописи XVII века</a:t>
            </a:r>
          </a:p>
          <a:p>
            <a:pPr algn="r" rtl="0">
              <a:spcBef>
                <a:spcPts val="0"/>
              </a:spcBef>
              <a:buNone/>
            </a:pPr>
            <a:r>
              <a:rPr lang="ru" dirty="0"/>
              <a:t>основатель реализма в живописи</a:t>
            </a:r>
          </a:p>
          <a:p>
            <a:pPr algn="r" rtl="0">
              <a:spcBef>
                <a:spcPts val="0"/>
              </a:spcBef>
              <a:buNone/>
            </a:pPr>
            <a:r>
              <a:rPr lang="ru" dirty="0"/>
              <a:t>Одним из первых применил манеру письма «кьяроскуро» — резкое противопоставление света и тени. Не обнаружено ни одного рисунка или эскиза, художник свои сложные композиции сразу реализовывал на холсте.</a:t>
            </a:r>
          </a:p>
          <a:p>
            <a:pPr algn="r">
              <a:spcBef>
                <a:spcPts val="0"/>
              </a:spcBef>
              <a:buNone/>
            </a:pPr>
            <a:r>
              <a:rPr lang="ru" dirty="0"/>
              <a:t>Стиль: Барокко, реализм,«караваджизм»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1303" y="0"/>
            <a:ext cx="387269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95536" y="1999051"/>
            <a:ext cx="4116284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dirty="0" smtClean="0"/>
              <a:t>  </a:t>
            </a:r>
            <a:r>
              <a:rPr lang="ru" dirty="0" smtClean="0"/>
              <a:t>«Нарцисс у ручья</a:t>
            </a:r>
            <a:r>
              <a:rPr lang="ru" dirty="0"/>
              <a:t>» 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0606" y="0"/>
            <a:ext cx="424338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144867" y="2211710"/>
            <a:ext cx="2391331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dirty="0"/>
              <a:t> </a:t>
            </a:r>
            <a:r>
              <a:rPr lang="ru" dirty="0" smtClean="0"/>
              <a:t>«Лютнист</a:t>
            </a:r>
            <a:r>
              <a:rPr lang="ru" dirty="0"/>
              <a:t>» 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0843" y="0"/>
            <a:ext cx="657316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0" y="2067694"/>
            <a:ext cx="2195736" cy="714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dirty="0"/>
              <a:t> «Шулеры» 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6012" y="0"/>
            <a:ext cx="70579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107504" y="411510"/>
            <a:ext cx="1929753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dirty="0"/>
              <a:t>Жорж де Латур </a:t>
            </a:r>
            <a:r>
              <a:rPr lang="ru" sz="2400" dirty="0"/>
              <a:t>(1593-1652) 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107504" y="3912500"/>
            <a:ext cx="1929796" cy="909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 smtClean="0">
                <a:latin typeface="+mn-lt"/>
                <a:ea typeface="Oswald"/>
                <a:cs typeface="Oswald"/>
                <a:sym typeface="Oswald"/>
              </a:rPr>
              <a:t>«Шулер»</a:t>
            </a:r>
            <a:endParaRPr lang="ru" sz="3000" dirty="0">
              <a:latin typeface="+mn-lt"/>
              <a:ea typeface="Oswald"/>
              <a:cs typeface="Oswald"/>
              <a:sym typeface="Oswald"/>
            </a:endParaRP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7257" y="0"/>
            <a:ext cx="7106735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0" y="2285399"/>
            <a:ext cx="3024336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dirty="0"/>
              <a:t>"Гадалка"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9508" y="0"/>
            <a:ext cx="6294492" cy="5143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-108520" y="1998185"/>
            <a:ext cx="4548332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dirty="0" smtClean="0"/>
              <a:t>«Кающаяся Магдалина»</a:t>
            </a:r>
            <a:endParaRPr lang="ru" dirty="0"/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3928" y="13040"/>
            <a:ext cx="3505493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619672" y="206037"/>
            <a:ext cx="5484436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ru" dirty="0" smtClean="0"/>
              <a:t>ПОНЯТИЕ РЕАЛИЗМА</a:t>
            </a:r>
            <a:endParaRPr lang="ru"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23528" y="3003798"/>
            <a:ext cx="8520599" cy="20162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tx1">
                    <a:lumMod val="95000"/>
                  </a:schemeClr>
                </a:solidFill>
                <a:latin typeface="Calibri Light" panose="020F0302020204030204" pitchFamily="34" charset="0"/>
                <a:cs typeface="Adobe Arabic" panose="02040503050201020203" pitchFamily="18" charset="-78"/>
              </a:rPr>
              <a:t>Реализм </a:t>
            </a:r>
            <a:r>
              <a:rPr lang="ru-RU" sz="18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- (от фр. </a:t>
            </a:r>
            <a:r>
              <a:rPr lang="ru-RU" sz="1800" dirty="0" err="1" smtClean="0">
                <a:latin typeface="Calibri Light" panose="020F0302020204030204" pitchFamily="34" charset="0"/>
                <a:cs typeface="Adobe Arabic" panose="02040503050201020203" pitchFamily="18" charset="-78"/>
              </a:rPr>
              <a:t>realisme</a:t>
            </a:r>
            <a:r>
              <a:rPr lang="ru-RU" sz="18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, от лат. </a:t>
            </a:r>
            <a:r>
              <a:rPr lang="ru-RU" sz="1800" dirty="0" err="1" smtClean="0">
                <a:latin typeface="Calibri Light" panose="020F0302020204030204" pitchFamily="34" charset="0"/>
                <a:cs typeface="Adobe Arabic" panose="02040503050201020203" pitchFamily="18" charset="-78"/>
              </a:rPr>
              <a:t>realis</a:t>
            </a:r>
            <a:r>
              <a:rPr lang="ru-RU" sz="18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 — вещественный) — в искусстве в широком смысле правдивое, объективное, всестороннее отражение действительности специфическими средствами, присущими видам художественного творчества.              (В живописи-реалистическое изображение окружающего мира) </a:t>
            </a:r>
          </a:p>
          <a:p>
            <a:pPr marL="0" indent="0" algn="ctr">
              <a:buNone/>
            </a:pPr>
            <a:endParaRPr lang="ru-RU" sz="1800" dirty="0">
              <a:latin typeface="Calibri Light" panose="020F0302020204030204" pitchFamily="34" charset="0"/>
              <a:cs typeface="Adobe Arabic" panose="02040503050201020203" pitchFamily="18" charset="-78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_______________________________________________________________________ </a:t>
            </a:r>
            <a:r>
              <a:rPr lang="ru-RU" sz="1400" i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На слайде представлены картины Яна </a:t>
            </a:r>
            <a:r>
              <a:rPr lang="ru-RU" sz="1400" i="1" dirty="0" err="1" smtClean="0">
                <a:latin typeface="Calibri Light" panose="020F0302020204030204" pitchFamily="34" charset="0"/>
                <a:cs typeface="Adobe Arabic" panose="02040503050201020203" pitchFamily="18" charset="-78"/>
              </a:rPr>
              <a:t>Круземана</a:t>
            </a:r>
            <a:r>
              <a:rPr lang="ru-RU" sz="1400" i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 «Летний пейзаж» и </a:t>
            </a:r>
            <a:r>
              <a:rPr lang="ru-RU" sz="1400" i="1" dirty="0" err="1" smtClean="0">
                <a:latin typeface="Calibri Light" panose="020F0302020204030204" pitchFamily="34" charset="0"/>
                <a:cs typeface="Adobe Arabic" panose="02040503050201020203" pitchFamily="18" charset="-78"/>
              </a:rPr>
              <a:t>Хендрика</a:t>
            </a:r>
            <a:r>
              <a:rPr lang="ru-RU" sz="1400" i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 </a:t>
            </a:r>
            <a:r>
              <a:rPr lang="ru-RU" sz="1400" i="1" dirty="0" err="1" smtClean="0">
                <a:latin typeface="Calibri Light" panose="020F0302020204030204" pitchFamily="34" charset="0"/>
                <a:cs typeface="Adobe Arabic" panose="02040503050201020203" pitchFamily="18" charset="-78"/>
              </a:rPr>
              <a:t>Аверкампа</a:t>
            </a:r>
            <a:r>
              <a:rPr lang="ru-RU" sz="1400" i="1" dirty="0" smtClean="0">
                <a:latin typeface="Calibri Light" panose="020F0302020204030204" pitchFamily="34" charset="0"/>
                <a:cs typeface="Adobe Arabic" panose="02040503050201020203" pitchFamily="18" charset="-78"/>
              </a:rPr>
              <a:t> «Сцена на льду» </a:t>
            </a:r>
            <a:endParaRPr lang="ru" sz="1400" i="1" dirty="0">
              <a:latin typeface="Calibri Light" panose="020F0302020204030204" pitchFamily="34" charset="0"/>
              <a:cs typeface="Adobe Arabic" panose="02040503050201020203" pitchFamily="18" charset="-78"/>
            </a:endParaRPr>
          </a:p>
        </p:txBody>
      </p:sp>
      <p:pic>
        <p:nvPicPr>
          <p:cNvPr id="1026" name="Picture 2" descr="http://art-holster.ru/pictures/5305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89277"/>
            <a:ext cx="2642803" cy="1993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mholland.ucoz.ru/_si/0/s517739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1711"/>
            <a:ext cx="2793724" cy="1962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395536" y="0"/>
            <a:ext cx="8520599" cy="1328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ru" sz="4000" dirty="0" smtClean="0"/>
              <a:t>МАЛЫЕ ГОЛЛАНДЦЫ</a:t>
            </a:r>
            <a:endParaRPr lang="ru" sz="4000"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0242" name="Picture 2" descr="Фотограф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6097" y="2079153"/>
            <a:ext cx="2388189" cy="2428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 descr="http://ruposad.ru/netcat_files/384/594/10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672" y="2093882"/>
            <a:ext cx="2376264" cy="2465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534793" y="4553315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Братья Андриан и </a:t>
            </a:r>
            <a:r>
              <a:rPr lang="ru-RU" sz="2000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Изак</a:t>
            </a:r>
            <a:r>
              <a:rPr lang="ru-RU" sz="20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ванн </a:t>
            </a:r>
            <a:r>
              <a:rPr lang="ru-RU" sz="2000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Остаде</a:t>
            </a:r>
            <a:endParaRPr lang="ru-RU" sz="20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812568"/>
            <a:ext cx="77823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alibri Light" panose="020F0302020204030204" pitchFamily="34" charset="0"/>
              </a:rPr>
              <a:t>Малые </a:t>
            </a:r>
            <a:r>
              <a:rPr lang="ru-RU" sz="20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голландцы - </a:t>
            </a:r>
            <a:r>
              <a:rPr lang="ru" sz="20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обобщенное </a:t>
            </a:r>
            <a:r>
              <a:rPr lang="ru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название голландских художников XVII в., мастеров бытового, пейзажного жанра и натюрморта, ярко выразивших национальное своеобразие национальной живописи этого </a:t>
            </a:r>
            <a:r>
              <a:rPr lang="ru" sz="20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времени</a:t>
            </a:r>
            <a:endParaRPr lang="ru" sz="20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524" y="896080"/>
            <a:ext cx="2775650" cy="326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11849" y="173037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dirty="0"/>
              <a:t>Андриан ванн Остаде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100525" y="1790225"/>
            <a:ext cx="2843100" cy="112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 smtClean="0"/>
              <a:t>«Крестьянские </a:t>
            </a:r>
            <a:r>
              <a:rPr lang="ru" sz="1800" dirty="0"/>
              <a:t>пляски </a:t>
            </a:r>
          </a:p>
          <a:p>
            <a: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/>
              <a:t>у </a:t>
            </a:r>
            <a:r>
              <a:rPr lang="ru" sz="1800" dirty="0" smtClean="0"/>
              <a:t>гостиницы»</a:t>
            </a:r>
            <a:endParaRPr lang="ru" sz="1800"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2" name="Shape 192"/>
          <p:cNvSpPr txBox="1"/>
          <p:nvPr/>
        </p:nvSpPr>
        <p:spPr>
          <a:xfrm>
            <a:off x="3103074" y="4164105"/>
            <a:ext cx="2818550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 dirty="0" smtClean="0">
                <a:solidFill>
                  <a:schemeClr val="tx1"/>
                </a:solidFill>
                <a:latin typeface="+mn-lt"/>
                <a:ea typeface="Average"/>
                <a:cs typeface="Average"/>
                <a:sym typeface="Average"/>
              </a:rPr>
              <a:t>«Крестьянская гулянка»</a:t>
            </a:r>
            <a:endParaRPr lang="ru" sz="1800" dirty="0">
              <a:solidFill>
                <a:schemeClr val="tx1"/>
              </a:solidFill>
              <a:latin typeface="+mn-lt"/>
              <a:ea typeface="Average"/>
              <a:cs typeface="Average"/>
              <a:sym typeface="Average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0" y="1654625"/>
            <a:ext cx="3078300" cy="69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 dirty="0" smtClean="0">
                <a:solidFill>
                  <a:schemeClr val="tx1"/>
                </a:solidFill>
                <a:latin typeface="+mn-lt"/>
                <a:ea typeface="Average"/>
                <a:cs typeface="Average"/>
                <a:sym typeface="Average"/>
              </a:rPr>
              <a:t>«Комната </a:t>
            </a:r>
            <a:r>
              <a:rPr lang="ru" sz="1800" dirty="0">
                <a:solidFill>
                  <a:schemeClr val="tx1"/>
                </a:solidFill>
                <a:latin typeface="+mn-lt"/>
                <a:ea typeface="Average"/>
                <a:cs typeface="Average"/>
                <a:sym typeface="Average"/>
              </a:rPr>
              <a:t>в крестьянском </a:t>
            </a:r>
            <a:r>
              <a:rPr lang="ru" sz="1800" dirty="0" smtClean="0">
                <a:solidFill>
                  <a:schemeClr val="tx1"/>
                </a:solidFill>
                <a:latin typeface="+mn-lt"/>
                <a:ea typeface="Average"/>
                <a:cs typeface="Average"/>
                <a:sym typeface="Average"/>
              </a:rPr>
              <a:t>доме»</a:t>
            </a:r>
            <a:endParaRPr lang="ru" sz="1800" dirty="0">
              <a:solidFill>
                <a:schemeClr val="tx1"/>
              </a:solidFill>
              <a:latin typeface="+mn-lt"/>
              <a:ea typeface="Average"/>
              <a:cs typeface="Average"/>
              <a:sym typeface="Average"/>
            </a:endParaRPr>
          </a:p>
        </p:txBody>
      </p:sp>
      <p:pic>
        <p:nvPicPr>
          <p:cNvPr id="194" name="Shape 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39741"/>
            <a:ext cx="3124524" cy="2603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0175" y="2737800"/>
            <a:ext cx="3243826" cy="240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971600" y="143307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dirty="0"/>
              <a:t>Исаак Ван Остаде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-1" y="963620"/>
            <a:ext cx="2476101" cy="811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sz="1800" dirty="0" smtClean="0"/>
              <a:t>    «Таверна на замерзшей реке»</a:t>
            </a:r>
            <a:endParaRPr lang="ru" sz="1800" dirty="0"/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2075" y="1432012"/>
            <a:ext cx="3928801" cy="2857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005250"/>
            <a:ext cx="2482075" cy="310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0880" y="0"/>
            <a:ext cx="2733120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3158591" y="4357949"/>
            <a:ext cx="2575769" cy="46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 dirty="0" smtClean="0">
                <a:solidFill>
                  <a:schemeClr val="tx1"/>
                </a:solidFill>
                <a:latin typeface="+mn-lt"/>
                <a:ea typeface="Average"/>
                <a:cs typeface="Average"/>
                <a:sym typeface="Average"/>
              </a:rPr>
              <a:t>«Замерзшее озеро»</a:t>
            </a:r>
            <a:endParaRPr lang="ru" sz="1800" dirty="0">
              <a:solidFill>
                <a:schemeClr val="tx1"/>
              </a:solidFill>
              <a:latin typeface="+mn-lt"/>
              <a:ea typeface="Average"/>
              <a:cs typeface="Average"/>
              <a:sym typeface="Average"/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x="6410876" y="3416400"/>
            <a:ext cx="2738974" cy="117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 dirty="0" smtClean="0">
                <a:solidFill>
                  <a:schemeClr val="tx1"/>
                </a:solidFill>
                <a:latin typeface="+mn-lt"/>
                <a:ea typeface="Average"/>
                <a:cs typeface="Average"/>
                <a:sym typeface="Average"/>
              </a:rPr>
              <a:t>«Путник </a:t>
            </a:r>
            <a:r>
              <a:rPr lang="ru" sz="1800" dirty="0">
                <a:solidFill>
                  <a:schemeClr val="tx1"/>
                </a:solidFill>
                <a:latin typeface="+mn-lt"/>
                <a:ea typeface="Average"/>
                <a:cs typeface="Average"/>
                <a:sym typeface="Average"/>
              </a:rPr>
              <a:t>у входа </a:t>
            </a:r>
            <a:r>
              <a:rPr lang="ru" sz="1800" dirty="0" smtClean="0">
                <a:solidFill>
                  <a:schemeClr val="tx1"/>
                </a:solidFill>
                <a:latin typeface="+mn-lt"/>
                <a:ea typeface="Average"/>
                <a:cs typeface="Average"/>
                <a:sym typeface="Average"/>
              </a:rPr>
              <a:t>           в дом»</a:t>
            </a:r>
            <a:endParaRPr lang="ru" sz="1800" dirty="0">
              <a:solidFill>
                <a:schemeClr val="tx1"/>
              </a:solidFill>
              <a:latin typeface="+mn-lt"/>
              <a:ea typeface="Average"/>
              <a:cs typeface="Average"/>
              <a:sym typeface="Average"/>
            </a:endParaRP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311700" y="241148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dirty="0" smtClean="0"/>
              <a:t>ЗАКЛЮЧЕНИЕ</a:t>
            </a:r>
            <a:endParaRPr lang="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01692" y="1080730"/>
            <a:ext cx="8520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 Light" panose="020F0302020204030204" pitchFamily="34" charset="0"/>
                <a:ea typeface="Calibri" pitchFamily="34" charset="0"/>
                <a:cs typeface="Times New Roman" pitchFamily="18" charset="0"/>
              </a:rPr>
              <a:t>Таким образом, благодаря творчеству художников 17-18 века было положено начало осознания проблем общества и изображения их на полотнах, что в последующие века получило развитие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Calibri Light" panose="020F0302020204030204" pitchFamily="34" charset="0"/>
              <a:cs typeface="Arial" pitchFamily="34" charset="0"/>
            </a:endParaRPr>
          </a:p>
        </p:txBody>
      </p:sp>
      <p:pic>
        <p:nvPicPr>
          <p:cNvPr id="1026" name="Picture 2" descr="https://upload.wikimedia.org/wikipedia/commons/thumb/b/bd/Rembrandt_van_Rijn_-_Self-Portrait_-_Google_Art_Project.jpg/790px-Rembrandt_van_Rijn_-_Self-Portrait_-_Google_Art_Proj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63277"/>
            <a:ext cx="2146995" cy="278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jivopis.ws/images/painters/217225008123237b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516" y="2363277"/>
            <a:ext cx="2003715" cy="278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uro247.ru/local/images/buro/286346-caravaggio_jpg_13415184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156" y="2363277"/>
            <a:ext cx="2093768" cy="277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Адриан ван Остад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74" y="2363277"/>
            <a:ext cx="2189426" cy="278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323528" y="1779662"/>
            <a:ext cx="8520599" cy="10801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000" dirty="0" smtClean="0"/>
              <a:t>Спасибо за внимание!</a:t>
            </a:r>
            <a:endParaRPr lang="ru" sz="4000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7504" y="1768629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60040" y="123478"/>
            <a:ext cx="8316416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ru-RU" dirty="0" smtClean="0"/>
              <a:t>ОСНОВНЫЕ ЧЕРТЫ РЕАЛИЗМА</a:t>
            </a:r>
            <a:endParaRPr dirty="0"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172938" y="69761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    </a:t>
            </a:r>
            <a:endParaRPr lang="ru" sz="24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38018226"/>
              </p:ext>
            </p:extLst>
          </p:nvPr>
        </p:nvGraphicFramePr>
        <p:xfrm>
          <a:off x="360040" y="1203598"/>
          <a:ext cx="8783960" cy="30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2267744" y="1203598"/>
            <a:ext cx="4632167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dirty="0" smtClean="0"/>
              <a:t>ЯРКИЕ ПРЕДСТАВИТЕЛИ ЭПОХИ РЕАЛИЗМА</a:t>
            </a:r>
            <a:endParaRPr lang="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396723" y="994049"/>
            <a:ext cx="4643399" cy="157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ru" dirty="0">
                <a:solidFill>
                  <a:srgbClr val="FFFFFF"/>
                </a:solidFill>
              </a:rPr>
              <a:t>Рембрандт ван Рейн </a:t>
            </a:r>
            <a:r>
              <a:rPr lang="ru" sz="2400" dirty="0"/>
              <a:t>(1606-1669)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427984" y="2139702"/>
            <a:ext cx="4643399" cy="337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dirty="0" smtClean="0"/>
              <a:t>	Страна</a:t>
            </a:r>
            <a:r>
              <a:rPr lang="ru" dirty="0"/>
              <a:t>: Республика Соединённых провинций</a:t>
            </a:r>
          </a:p>
          <a:p>
            <a:pPr rtl="0">
              <a:spcBef>
                <a:spcPts val="0"/>
              </a:spcBef>
              <a:buNone/>
            </a:pPr>
            <a:r>
              <a:rPr lang="ru" dirty="0" smtClean="0"/>
              <a:t>	Голландский </a:t>
            </a:r>
            <a:r>
              <a:rPr lang="ru" dirty="0"/>
              <a:t>художник, живописец и гравёр </a:t>
            </a:r>
          </a:p>
          <a:p>
            <a:pPr rtl="0">
              <a:spcBef>
                <a:spcPts val="0"/>
              </a:spcBef>
              <a:buNone/>
            </a:pPr>
            <a:r>
              <a:rPr lang="ru" dirty="0" smtClean="0"/>
              <a:t>	Великий </a:t>
            </a:r>
            <a:r>
              <a:rPr lang="ru" dirty="0"/>
              <a:t>мастер светотени, крупнейший представитель золотого века голландской живописи.</a:t>
            </a:r>
          </a:p>
          <a:p>
            <a:pPr rtl="0">
              <a:spcBef>
                <a:spcPts val="0"/>
              </a:spcBef>
              <a:buNone/>
            </a:pPr>
            <a:r>
              <a:rPr lang="ru" dirty="0" smtClean="0"/>
              <a:t>	Жанр</a:t>
            </a:r>
            <a:r>
              <a:rPr lang="ru" dirty="0"/>
              <a:t>: живопись, офорт (разновидность гравюры на металле)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" y="0"/>
            <a:ext cx="426846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79512" y="1563638"/>
            <a:ext cx="4742033" cy="324908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dirty="0"/>
              <a:t>«Автопортрет с Саскией на коленях</a:t>
            </a:r>
            <a:r>
              <a:rPr lang="ru" dirty="0" smtClean="0"/>
              <a:t>»</a:t>
            </a:r>
            <a:endParaRPr lang="ru" dirty="0"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0202" y="0"/>
            <a:ext cx="411379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5292080" y="1347614"/>
            <a:ext cx="3592179" cy="371516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ru" dirty="0" smtClean="0"/>
              <a:t>«Вирсавия </a:t>
            </a:r>
            <a:r>
              <a:rPr lang="ru" dirty="0"/>
              <a:t>с письмом</a:t>
            </a:r>
          </a:p>
          <a:p>
            <a:pPr algn="ctr">
              <a:spcBef>
                <a:spcPts val="0"/>
              </a:spcBef>
              <a:buNone/>
            </a:pPr>
            <a:r>
              <a:rPr lang="ru" dirty="0"/>
              <a:t>царя Давида» 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07820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-324544" y="1563638"/>
            <a:ext cx="6240011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ru" dirty="0" smtClean="0"/>
              <a:t>«Молодая </a:t>
            </a:r>
            <a:r>
              <a:rPr lang="ru" dirty="0"/>
              <a:t>девушка, </a:t>
            </a:r>
          </a:p>
          <a:p>
            <a:pPr algn="ctr">
              <a:spcBef>
                <a:spcPts val="0"/>
              </a:spcBef>
              <a:buNone/>
            </a:pPr>
            <a:r>
              <a:rPr lang="ru" dirty="0"/>
              <a:t>купающаяся в ручье» 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3993" y="0"/>
            <a:ext cx="388000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67544" y="843558"/>
            <a:ext cx="4277999" cy="94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ru" dirty="0"/>
              <a:t>Диего Веласкес</a:t>
            </a:r>
          </a:p>
          <a:p>
            <a:pPr algn="ctr">
              <a:spcBef>
                <a:spcPts val="0"/>
              </a:spcBef>
              <a:buNone/>
            </a:pPr>
            <a:r>
              <a:rPr lang="ru" sz="2400" dirty="0"/>
              <a:t> (1599-1660)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07504" y="1926302"/>
            <a:ext cx="4277999" cy="3217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r" rtl="0">
              <a:spcBef>
                <a:spcPts val="0"/>
              </a:spcBef>
              <a:buNone/>
            </a:pPr>
            <a:r>
              <a:rPr lang="ru" dirty="0"/>
              <a:t>Страна: Испания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ru" dirty="0"/>
              <a:t>Величайший представитель золотого века испанской живописи.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ru" dirty="0"/>
              <a:t>Факты: многие годы проработал при королевском дворе.</a:t>
            </a:r>
          </a:p>
          <a:p>
            <a:pPr algn="r" rtl="0">
              <a:spcBef>
                <a:spcPts val="0"/>
              </a:spcBef>
              <a:buNone/>
            </a:pPr>
            <a:r>
              <a:rPr lang="ru" dirty="0"/>
              <a:t>Жанр: портретист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sz="1050" dirty="0">
              <a:solidFill>
                <a:srgbClr val="25252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7252" y="0"/>
            <a:ext cx="450674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E1E1E1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194</TotalTime>
  <Words>386</Words>
  <Application>Microsoft Office PowerPoint</Application>
  <PresentationFormat>Экран (16:9)</PresentationFormat>
  <Paragraphs>63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Wingdings 3</vt:lpstr>
      <vt:lpstr>Calibri Light</vt:lpstr>
      <vt:lpstr>Century Gothic</vt:lpstr>
      <vt:lpstr>Adobe Arabic</vt:lpstr>
      <vt:lpstr>Times New Roman</vt:lpstr>
      <vt:lpstr>Calibri</vt:lpstr>
      <vt:lpstr>Average</vt:lpstr>
      <vt:lpstr>Oswald</vt:lpstr>
      <vt:lpstr>Ион</vt:lpstr>
      <vt:lpstr>РЕАЛИЗМ</vt:lpstr>
      <vt:lpstr>ПОНЯТИЕ РЕАЛИЗМА  </vt:lpstr>
      <vt:lpstr>ОСНОВНЫЕ ЧЕРТЫ РЕАЛИЗМА</vt:lpstr>
      <vt:lpstr>ЯРКИЕ ПРЕДСТАВИТЕЛИ ЭПОХИ РЕАЛИЗМА</vt:lpstr>
      <vt:lpstr>Рембрандт ван Рейн (1606-1669)</vt:lpstr>
      <vt:lpstr>«Автопортрет с Саскией на коленях»</vt:lpstr>
      <vt:lpstr>«Вирсавия с письмом царя Давида» </vt:lpstr>
      <vt:lpstr>«Молодая девушка,  купающаяся в ручье» </vt:lpstr>
      <vt:lpstr>Диего Веласкес  (1599-1660)</vt:lpstr>
      <vt:lpstr>«Старая кухарка»</vt:lpstr>
      <vt:lpstr>«Христос в доме Марии и Марфы» </vt:lpstr>
      <vt:lpstr>«Менины» </vt:lpstr>
      <vt:lpstr> Караванджо</vt:lpstr>
      <vt:lpstr>  «Нарцисс у ручья» </vt:lpstr>
      <vt:lpstr> «Лютнист» </vt:lpstr>
      <vt:lpstr> «Шулеры»  </vt:lpstr>
      <vt:lpstr>Жорж де Латур (1593-1652) </vt:lpstr>
      <vt:lpstr>"Гадалка"</vt:lpstr>
      <vt:lpstr>«Кающаяся Магдалина»</vt:lpstr>
      <vt:lpstr>МАЛЫЕ ГОЛЛАНДЦЫ </vt:lpstr>
      <vt:lpstr>Андриан ванн Остаде</vt:lpstr>
      <vt:lpstr>Исаак Ван Остаде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РЕАЛИЗМ</dc:title>
  <dc:creator>user</dc:creator>
  <cp:lastModifiedBy>User</cp:lastModifiedBy>
  <cp:revision>42</cp:revision>
  <dcterms:modified xsi:type="dcterms:W3CDTF">2020-11-11T12:48:25Z</dcterms:modified>
</cp:coreProperties>
</file>