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6" r:id="rId1"/>
  </p:sldMasterIdLst>
  <p:notesMasterIdLst>
    <p:notesMasterId r:id="rId17"/>
  </p:notesMasterIdLst>
  <p:sldIdLst>
    <p:sldId id="313" r:id="rId2"/>
    <p:sldId id="269" r:id="rId3"/>
    <p:sldId id="271" r:id="rId4"/>
    <p:sldId id="272" r:id="rId5"/>
    <p:sldId id="277" r:id="rId6"/>
    <p:sldId id="278" r:id="rId7"/>
    <p:sldId id="279" r:id="rId8"/>
    <p:sldId id="298" r:id="rId9"/>
    <p:sldId id="299" r:id="rId10"/>
    <p:sldId id="300" r:id="rId11"/>
    <p:sldId id="303" r:id="rId12"/>
    <p:sldId id="314" r:id="rId13"/>
    <p:sldId id="305" r:id="rId14"/>
    <p:sldId id="307" r:id="rId15"/>
    <p:sldId id="315"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3250" autoAdjust="0"/>
  </p:normalViewPr>
  <p:slideViewPr>
    <p:cSldViewPr>
      <p:cViewPr varScale="1">
        <p:scale>
          <a:sx n="82" d="100"/>
          <a:sy n="82" d="100"/>
        </p:scale>
        <p:origin x="-1464"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7C036A-47E7-499A-ACB6-3CB3C4468F9A}" type="doc">
      <dgm:prSet loTypeId="urn:microsoft.com/office/officeart/2005/8/layout/vList2" loCatId="list" qsTypeId="urn:microsoft.com/office/officeart/2005/8/quickstyle/3d1" qsCatId="3D" csTypeId="urn:microsoft.com/office/officeart/2005/8/colors/accent0_2" csCatId="mainScheme"/>
      <dgm:spPr/>
      <dgm:t>
        <a:bodyPr/>
        <a:lstStyle/>
        <a:p>
          <a:endParaRPr lang="ru-RU"/>
        </a:p>
      </dgm:t>
    </dgm:pt>
    <dgm:pt modelId="{0C18ED05-C272-4E62-BBC6-2613E3E46A0F}">
      <dgm:prSet/>
      <dgm:spPr/>
      <dgm:t>
        <a:bodyPr/>
        <a:lstStyle/>
        <a:p>
          <a:pPr algn="l" rtl="0"/>
          <a:r>
            <a:rPr lang="ru-RU" dirty="0" smtClean="0">
              <a:latin typeface="Times New Roman" pitchFamily="18" charset="0"/>
              <a:cs typeface="Times New Roman" pitchFamily="18" charset="0"/>
            </a:rPr>
            <a:t>замечание;</a:t>
          </a:r>
          <a:endParaRPr lang="ru-RU" dirty="0">
            <a:latin typeface="Times New Roman" pitchFamily="18" charset="0"/>
            <a:cs typeface="Times New Roman" pitchFamily="18" charset="0"/>
          </a:endParaRPr>
        </a:p>
      </dgm:t>
    </dgm:pt>
    <dgm:pt modelId="{D21080C5-F7EE-40D3-8862-2B7FA44ED2B0}" type="parTrans" cxnId="{460854D2-BF4C-4710-8131-156CD45371D5}">
      <dgm:prSet/>
      <dgm:spPr/>
      <dgm:t>
        <a:bodyPr/>
        <a:lstStyle/>
        <a:p>
          <a:endParaRPr lang="ru-RU"/>
        </a:p>
      </dgm:t>
    </dgm:pt>
    <dgm:pt modelId="{11297620-97B8-4375-AD72-CEE992F6B5E9}" type="sibTrans" cxnId="{460854D2-BF4C-4710-8131-156CD45371D5}">
      <dgm:prSet/>
      <dgm:spPr/>
      <dgm:t>
        <a:bodyPr/>
        <a:lstStyle/>
        <a:p>
          <a:endParaRPr lang="ru-RU"/>
        </a:p>
      </dgm:t>
    </dgm:pt>
    <dgm:pt modelId="{1D6E4EC4-B507-4BA1-9B59-5EB428833331}">
      <dgm:prSet/>
      <dgm:spPr/>
      <dgm:t>
        <a:bodyPr/>
        <a:lstStyle/>
        <a:p>
          <a:pPr algn="l" rtl="0"/>
          <a:r>
            <a:rPr lang="ru-RU" dirty="0" smtClean="0">
              <a:latin typeface="Times New Roman" pitchFamily="18" charset="0"/>
              <a:cs typeface="Times New Roman" pitchFamily="18" charset="0"/>
            </a:rPr>
            <a:t>выговор;</a:t>
          </a:r>
          <a:endParaRPr lang="ru-RU" dirty="0">
            <a:latin typeface="Times New Roman" pitchFamily="18" charset="0"/>
            <a:cs typeface="Times New Roman" pitchFamily="18" charset="0"/>
          </a:endParaRPr>
        </a:p>
      </dgm:t>
    </dgm:pt>
    <dgm:pt modelId="{784F6D96-7D08-48B9-9193-F68405894DDA}" type="parTrans" cxnId="{7F8F82B3-19B3-4A98-9A3A-BA0C64401696}">
      <dgm:prSet/>
      <dgm:spPr/>
      <dgm:t>
        <a:bodyPr/>
        <a:lstStyle/>
        <a:p>
          <a:endParaRPr lang="ru-RU"/>
        </a:p>
      </dgm:t>
    </dgm:pt>
    <dgm:pt modelId="{CF701ED1-9B33-4255-8F75-0FF9802D6D02}" type="sibTrans" cxnId="{7F8F82B3-19B3-4A98-9A3A-BA0C64401696}">
      <dgm:prSet/>
      <dgm:spPr/>
      <dgm:t>
        <a:bodyPr/>
        <a:lstStyle/>
        <a:p>
          <a:endParaRPr lang="ru-RU"/>
        </a:p>
      </dgm:t>
    </dgm:pt>
    <dgm:pt modelId="{8FB47B0E-75B1-4DAF-A0F9-10945D3EA884}">
      <dgm:prSet/>
      <dgm:spPr/>
      <dgm:t>
        <a:bodyPr/>
        <a:lstStyle/>
        <a:p>
          <a:pPr algn="l" rtl="0"/>
          <a:r>
            <a:rPr lang="ru-RU" dirty="0" smtClean="0">
              <a:latin typeface="Times New Roman" pitchFamily="18" charset="0"/>
              <a:cs typeface="Times New Roman" pitchFamily="18" charset="0"/>
            </a:rPr>
            <a:t>увольнение.</a:t>
          </a:r>
          <a:endParaRPr lang="ru-RU" dirty="0">
            <a:latin typeface="Times New Roman" pitchFamily="18" charset="0"/>
            <a:cs typeface="Times New Roman" pitchFamily="18" charset="0"/>
          </a:endParaRPr>
        </a:p>
      </dgm:t>
    </dgm:pt>
    <dgm:pt modelId="{20B99731-6772-4947-B58D-53E82E39F78F}" type="parTrans" cxnId="{A6C4187D-FC3A-4CB7-9780-F309C983452B}">
      <dgm:prSet/>
      <dgm:spPr/>
      <dgm:t>
        <a:bodyPr/>
        <a:lstStyle/>
        <a:p>
          <a:endParaRPr lang="ru-RU"/>
        </a:p>
      </dgm:t>
    </dgm:pt>
    <dgm:pt modelId="{05632048-0EE5-4DCD-8DBB-37F897D1EDD4}" type="sibTrans" cxnId="{A6C4187D-FC3A-4CB7-9780-F309C983452B}">
      <dgm:prSet/>
      <dgm:spPr/>
      <dgm:t>
        <a:bodyPr/>
        <a:lstStyle/>
        <a:p>
          <a:endParaRPr lang="ru-RU"/>
        </a:p>
      </dgm:t>
    </dgm:pt>
    <dgm:pt modelId="{37FA0F19-5046-4CA4-9806-78C4CFA291DE}" type="pres">
      <dgm:prSet presAssocID="{D87C036A-47E7-499A-ACB6-3CB3C4468F9A}" presName="linear" presStyleCnt="0">
        <dgm:presLayoutVars>
          <dgm:animLvl val="lvl"/>
          <dgm:resizeHandles val="exact"/>
        </dgm:presLayoutVars>
      </dgm:prSet>
      <dgm:spPr/>
      <dgm:t>
        <a:bodyPr/>
        <a:lstStyle/>
        <a:p>
          <a:endParaRPr lang="ru-RU"/>
        </a:p>
      </dgm:t>
    </dgm:pt>
    <dgm:pt modelId="{63DCBDE2-2DED-43E0-98BF-EE6B68DD5E33}" type="pres">
      <dgm:prSet presAssocID="{0C18ED05-C272-4E62-BBC6-2613E3E46A0F}" presName="parentText" presStyleLbl="node1" presStyleIdx="0" presStyleCnt="3">
        <dgm:presLayoutVars>
          <dgm:chMax val="0"/>
          <dgm:bulletEnabled val="1"/>
        </dgm:presLayoutVars>
      </dgm:prSet>
      <dgm:spPr/>
      <dgm:t>
        <a:bodyPr/>
        <a:lstStyle/>
        <a:p>
          <a:endParaRPr lang="ru-RU"/>
        </a:p>
      </dgm:t>
    </dgm:pt>
    <dgm:pt modelId="{2730F3C0-9BD5-4536-A464-86C20CB20F34}" type="pres">
      <dgm:prSet presAssocID="{11297620-97B8-4375-AD72-CEE992F6B5E9}" presName="spacer" presStyleCnt="0"/>
      <dgm:spPr/>
    </dgm:pt>
    <dgm:pt modelId="{F5709416-AD37-40D5-9A56-AF186357A2F4}" type="pres">
      <dgm:prSet presAssocID="{1D6E4EC4-B507-4BA1-9B59-5EB428833331}" presName="parentText" presStyleLbl="node1" presStyleIdx="1" presStyleCnt="3">
        <dgm:presLayoutVars>
          <dgm:chMax val="0"/>
          <dgm:bulletEnabled val="1"/>
        </dgm:presLayoutVars>
      </dgm:prSet>
      <dgm:spPr/>
      <dgm:t>
        <a:bodyPr/>
        <a:lstStyle/>
        <a:p>
          <a:endParaRPr lang="ru-RU"/>
        </a:p>
      </dgm:t>
    </dgm:pt>
    <dgm:pt modelId="{DAFC884F-44CD-417A-B34F-FB03890A3954}" type="pres">
      <dgm:prSet presAssocID="{CF701ED1-9B33-4255-8F75-0FF9802D6D02}" presName="spacer" presStyleCnt="0"/>
      <dgm:spPr/>
    </dgm:pt>
    <dgm:pt modelId="{86D192DC-A9B4-42AA-9952-19FCEF58312B}" type="pres">
      <dgm:prSet presAssocID="{8FB47B0E-75B1-4DAF-A0F9-10945D3EA884}" presName="parentText" presStyleLbl="node1" presStyleIdx="2" presStyleCnt="3">
        <dgm:presLayoutVars>
          <dgm:chMax val="0"/>
          <dgm:bulletEnabled val="1"/>
        </dgm:presLayoutVars>
      </dgm:prSet>
      <dgm:spPr/>
      <dgm:t>
        <a:bodyPr/>
        <a:lstStyle/>
        <a:p>
          <a:endParaRPr lang="ru-RU"/>
        </a:p>
      </dgm:t>
    </dgm:pt>
  </dgm:ptLst>
  <dgm:cxnLst>
    <dgm:cxn modelId="{4E21C5A7-76F2-4B54-B699-BB5B328FD04A}" type="presOf" srcId="{D87C036A-47E7-499A-ACB6-3CB3C4468F9A}" destId="{37FA0F19-5046-4CA4-9806-78C4CFA291DE}" srcOrd="0" destOrd="0" presId="urn:microsoft.com/office/officeart/2005/8/layout/vList2"/>
    <dgm:cxn modelId="{460854D2-BF4C-4710-8131-156CD45371D5}" srcId="{D87C036A-47E7-499A-ACB6-3CB3C4468F9A}" destId="{0C18ED05-C272-4E62-BBC6-2613E3E46A0F}" srcOrd="0" destOrd="0" parTransId="{D21080C5-F7EE-40D3-8862-2B7FA44ED2B0}" sibTransId="{11297620-97B8-4375-AD72-CEE992F6B5E9}"/>
    <dgm:cxn modelId="{BF0D5F69-EA90-4030-A601-1FA0F54B4F50}" type="presOf" srcId="{8FB47B0E-75B1-4DAF-A0F9-10945D3EA884}" destId="{86D192DC-A9B4-42AA-9952-19FCEF58312B}" srcOrd="0" destOrd="0" presId="urn:microsoft.com/office/officeart/2005/8/layout/vList2"/>
    <dgm:cxn modelId="{A6C4187D-FC3A-4CB7-9780-F309C983452B}" srcId="{D87C036A-47E7-499A-ACB6-3CB3C4468F9A}" destId="{8FB47B0E-75B1-4DAF-A0F9-10945D3EA884}" srcOrd="2" destOrd="0" parTransId="{20B99731-6772-4947-B58D-53E82E39F78F}" sibTransId="{05632048-0EE5-4DCD-8DBB-37F897D1EDD4}"/>
    <dgm:cxn modelId="{450301CE-5561-47F8-B9F4-DF86A6C7FD26}" type="presOf" srcId="{0C18ED05-C272-4E62-BBC6-2613E3E46A0F}" destId="{63DCBDE2-2DED-43E0-98BF-EE6B68DD5E33}" srcOrd="0" destOrd="0" presId="urn:microsoft.com/office/officeart/2005/8/layout/vList2"/>
    <dgm:cxn modelId="{8A747577-4746-4A88-A33C-4273AB2428E1}" type="presOf" srcId="{1D6E4EC4-B507-4BA1-9B59-5EB428833331}" destId="{F5709416-AD37-40D5-9A56-AF186357A2F4}" srcOrd="0" destOrd="0" presId="urn:microsoft.com/office/officeart/2005/8/layout/vList2"/>
    <dgm:cxn modelId="{7F8F82B3-19B3-4A98-9A3A-BA0C64401696}" srcId="{D87C036A-47E7-499A-ACB6-3CB3C4468F9A}" destId="{1D6E4EC4-B507-4BA1-9B59-5EB428833331}" srcOrd="1" destOrd="0" parTransId="{784F6D96-7D08-48B9-9193-F68405894DDA}" sibTransId="{CF701ED1-9B33-4255-8F75-0FF9802D6D02}"/>
    <dgm:cxn modelId="{D0EBBFD6-4409-4407-89CD-995E5F03B63A}" type="presParOf" srcId="{37FA0F19-5046-4CA4-9806-78C4CFA291DE}" destId="{63DCBDE2-2DED-43E0-98BF-EE6B68DD5E33}" srcOrd="0" destOrd="0" presId="urn:microsoft.com/office/officeart/2005/8/layout/vList2"/>
    <dgm:cxn modelId="{AB72CDE2-7985-4341-B162-7B0EA6ADC7EC}" type="presParOf" srcId="{37FA0F19-5046-4CA4-9806-78C4CFA291DE}" destId="{2730F3C0-9BD5-4536-A464-86C20CB20F34}" srcOrd="1" destOrd="0" presId="urn:microsoft.com/office/officeart/2005/8/layout/vList2"/>
    <dgm:cxn modelId="{E9BFB0CA-2902-47E4-B57C-5B6F3F0ABF39}" type="presParOf" srcId="{37FA0F19-5046-4CA4-9806-78C4CFA291DE}" destId="{F5709416-AD37-40D5-9A56-AF186357A2F4}" srcOrd="2" destOrd="0" presId="urn:microsoft.com/office/officeart/2005/8/layout/vList2"/>
    <dgm:cxn modelId="{E5634DA7-7FB6-4863-B5B2-16D8FC0F1086}" type="presParOf" srcId="{37FA0F19-5046-4CA4-9806-78C4CFA291DE}" destId="{DAFC884F-44CD-417A-B34F-FB03890A3954}" srcOrd="3" destOrd="0" presId="urn:microsoft.com/office/officeart/2005/8/layout/vList2"/>
    <dgm:cxn modelId="{3A8434FF-5064-4FEB-ADAF-CB7B78D2BADF}" type="presParOf" srcId="{37FA0F19-5046-4CA4-9806-78C4CFA291DE}" destId="{86D192DC-A9B4-42AA-9952-19FCEF58312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CBDE2-2DED-43E0-98BF-EE6B68DD5E33}">
      <dsp:nvSpPr>
        <dsp:cNvPr id="0" name=""/>
        <dsp:cNvSpPr/>
      </dsp:nvSpPr>
      <dsp:spPr>
        <a:xfrm>
          <a:off x="0" y="31573"/>
          <a:ext cx="8229600" cy="10998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ru-RU" sz="4700" kern="1200" dirty="0" smtClean="0">
              <a:latin typeface="Times New Roman" pitchFamily="18" charset="0"/>
              <a:cs typeface="Times New Roman" pitchFamily="18" charset="0"/>
            </a:rPr>
            <a:t>замечание;</a:t>
          </a:r>
          <a:endParaRPr lang="ru-RU" sz="4700" kern="1200" dirty="0">
            <a:latin typeface="Times New Roman" pitchFamily="18" charset="0"/>
            <a:cs typeface="Times New Roman" pitchFamily="18" charset="0"/>
          </a:endParaRPr>
        </a:p>
      </dsp:txBody>
      <dsp:txXfrm>
        <a:off x="53688" y="85261"/>
        <a:ext cx="8122224" cy="992424"/>
      </dsp:txXfrm>
    </dsp:sp>
    <dsp:sp modelId="{F5709416-AD37-40D5-9A56-AF186357A2F4}">
      <dsp:nvSpPr>
        <dsp:cNvPr id="0" name=""/>
        <dsp:cNvSpPr/>
      </dsp:nvSpPr>
      <dsp:spPr>
        <a:xfrm>
          <a:off x="0" y="1266733"/>
          <a:ext cx="8229600" cy="10998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ru-RU" sz="4700" kern="1200" dirty="0" smtClean="0">
              <a:latin typeface="Times New Roman" pitchFamily="18" charset="0"/>
              <a:cs typeface="Times New Roman" pitchFamily="18" charset="0"/>
            </a:rPr>
            <a:t>выговор;</a:t>
          </a:r>
          <a:endParaRPr lang="ru-RU" sz="4700" kern="1200" dirty="0">
            <a:latin typeface="Times New Roman" pitchFamily="18" charset="0"/>
            <a:cs typeface="Times New Roman" pitchFamily="18" charset="0"/>
          </a:endParaRPr>
        </a:p>
      </dsp:txBody>
      <dsp:txXfrm>
        <a:off x="53688" y="1320421"/>
        <a:ext cx="8122224" cy="992424"/>
      </dsp:txXfrm>
    </dsp:sp>
    <dsp:sp modelId="{86D192DC-A9B4-42AA-9952-19FCEF58312B}">
      <dsp:nvSpPr>
        <dsp:cNvPr id="0" name=""/>
        <dsp:cNvSpPr/>
      </dsp:nvSpPr>
      <dsp:spPr>
        <a:xfrm>
          <a:off x="0" y="2501893"/>
          <a:ext cx="8229600" cy="10998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ru-RU" sz="4700" kern="1200" dirty="0" smtClean="0">
              <a:latin typeface="Times New Roman" pitchFamily="18" charset="0"/>
              <a:cs typeface="Times New Roman" pitchFamily="18" charset="0"/>
            </a:rPr>
            <a:t>увольнение.</a:t>
          </a:r>
          <a:endParaRPr lang="ru-RU" sz="4700" kern="1200" dirty="0">
            <a:latin typeface="Times New Roman" pitchFamily="18" charset="0"/>
            <a:cs typeface="Times New Roman" pitchFamily="18" charset="0"/>
          </a:endParaRPr>
        </a:p>
      </dsp:txBody>
      <dsp:txXfrm>
        <a:off x="53688" y="2555581"/>
        <a:ext cx="8122224" cy="9924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ECB30E-3D5E-4F54-B4D8-4CFF4BBEED9B}" type="datetimeFigureOut">
              <a:rPr lang="ru-RU" smtClean="0"/>
              <a:t>19.11.2020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83D8D5-F733-4B1F-86AD-5F92B875598A}" type="slidenum">
              <a:rPr lang="ru-RU" smtClean="0"/>
              <a:t>‹#›</a:t>
            </a:fld>
            <a:endParaRPr lang="ru-RU"/>
          </a:p>
        </p:txBody>
      </p:sp>
    </p:spTree>
    <p:extLst>
      <p:ext uri="{BB962C8B-B14F-4D97-AF65-F5344CB8AC3E}">
        <p14:creationId xmlns:p14="http://schemas.microsoft.com/office/powerpoint/2010/main" val="244388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A83D8D5-F733-4B1F-86AD-5F92B875598A}" type="slidenum">
              <a:rPr lang="ru-RU" smtClean="0"/>
              <a:t>13</a:t>
            </a:fld>
            <a:endParaRPr lang="ru-RU"/>
          </a:p>
        </p:txBody>
      </p:sp>
    </p:spTree>
    <p:extLst>
      <p:ext uri="{BB962C8B-B14F-4D97-AF65-F5344CB8AC3E}">
        <p14:creationId xmlns:p14="http://schemas.microsoft.com/office/powerpoint/2010/main" val="727748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19.11.2020</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t>19.11.2020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B4C71EC6-210F-42DE-9C53-41977AD35B3D}" type="datetimeFigureOut">
              <a:rPr lang="ru-RU" smtClean="0"/>
              <a:t>19.11.2020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19.11.2020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19.11.2020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19.11.2020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t>19.11.2020</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916832"/>
            <a:ext cx="7772400" cy="2520280"/>
          </a:xfrm>
        </p:spPr>
        <p:txBody>
          <a:bodyPr/>
          <a:lstStyle/>
          <a:p>
            <a:r>
              <a:rPr lang="ru-RU" sz="5400" b="1" dirty="0" smtClean="0">
                <a:effectLst/>
                <a:latin typeface="Times New Roman" pitchFamily="18" charset="0"/>
                <a:cs typeface="Times New Roman" pitchFamily="18" charset="0"/>
              </a:rPr>
              <a:t> </a:t>
            </a:r>
            <a:r>
              <a:rPr lang="ru-RU" sz="5400" b="1" dirty="0">
                <a:effectLst/>
                <a:latin typeface="Times New Roman" pitchFamily="18" charset="0"/>
                <a:cs typeface="Times New Roman" pitchFamily="18" charset="0"/>
              </a:rPr>
              <a:t>Расторжение трудового договора по инициативе </a:t>
            </a:r>
            <a:r>
              <a:rPr lang="ru-RU" sz="5400" b="1" dirty="0" smtClean="0">
                <a:effectLst/>
                <a:latin typeface="Times New Roman" pitchFamily="18" charset="0"/>
                <a:cs typeface="Times New Roman" pitchFamily="18" charset="0"/>
              </a:rPr>
              <a:t>работника</a:t>
            </a:r>
            <a:endParaRPr lang="ru-RU" sz="5400" dirty="0">
              <a:latin typeface="Times New Roman" pitchFamily="18" charset="0"/>
              <a:cs typeface="Times New Roman" pitchFamily="18" charset="0"/>
            </a:endParaRPr>
          </a:p>
        </p:txBody>
      </p:sp>
    </p:spTree>
    <p:extLst>
      <p:ext uri="{BB962C8B-B14F-4D97-AF65-F5344CB8AC3E}">
        <p14:creationId xmlns:p14="http://schemas.microsoft.com/office/powerpoint/2010/main" val="4148617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84784"/>
            <a:ext cx="8062664" cy="3024336"/>
          </a:xfrm>
        </p:spPr>
        <p:txBody>
          <a:bodyPr/>
          <a:lstStyle/>
          <a:p>
            <a:r>
              <a:rPr lang="ru-RU" sz="4400" b="1" dirty="0" smtClean="0">
                <a:effectLst/>
                <a:latin typeface="Times New Roman" pitchFamily="18" charset="0"/>
                <a:cs typeface="Times New Roman" pitchFamily="18" charset="0"/>
              </a:rPr>
              <a:t>Прекращение </a:t>
            </a:r>
            <a:r>
              <a:rPr lang="ru-RU" sz="4400" b="1" dirty="0">
                <a:effectLst/>
                <a:latin typeface="Times New Roman" pitchFamily="18" charset="0"/>
                <a:cs typeface="Times New Roman" pitchFamily="18" charset="0"/>
              </a:rPr>
              <a:t>трудового договора по обстоятельствам, не зависящим от воли сторон</a:t>
            </a:r>
            <a:endParaRPr lang="ru-RU" sz="44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926818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68760"/>
          </a:xfrm>
        </p:spPr>
        <p:txBody>
          <a:bodyPr/>
          <a:lstStyle/>
          <a:p>
            <a:pPr>
              <a:lnSpc>
                <a:spcPct val="100000"/>
              </a:lnSpc>
            </a:pPr>
            <a:r>
              <a:rPr lang="ru-RU" sz="2400" b="1" u="sng" dirty="0">
                <a:effectLst/>
                <a:latin typeface="Times New Roman" pitchFamily="18" charset="0"/>
                <a:cs typeface="Times New Roman" pitchFamily="18" charset="0"/>
              </a:rPr>
              <a:t>Согласно ст. 83 Трудового кодекса РФ трудовой договор подлежит прекращению по следующим обстоятельствам, не зависящим от воли сторон:</a:t>
            </a:r>
          </a:p>
        </p:txBody>
      </p:sp>
      <p:sp>
        <p:nvSpPr>
          <p:cNvPr id="3" name="Объект 2"/>
          <p:cNvSpPr>
            <a:spLocks noGrp="1"/>
          </p:cNvSpPr>
          <p:nvPr>
            <p:ph idx="1"/>
          </p:nvPr>
        </p:nvSpPr>
        <p:spPr>
          <a:xfrm>
            <a:off x="457200" y="1412776"/>
            <a:ext cx="8229600" cy="5040560"/>
          </a:xfrm>
        </p:spPr>
        <p:txBody>
          <a:bodyPr>
            <a:normAutofit fontScale="77500" lnSpcReduction="20000"/>
          </a:bodyPr>
          <a:lstStyle/>
          <a:p>
            <a:pPr algn="just"/>
            <a:r>
              <a:rPr lang="ru-RU" dirty="0">
                <a:solidFill>
                  <a:schemeClr val="bg2">
                    <a:lumMod val="25000"/>
                  </a:schemeClr>
                </a:solidFill>
                <a:latin typeface="Times New Roman" pitchFamily="18" charset="0"/>
                <a:cs typeface="Times New Roman" pitchFamily="18" charset="0"/>
              </a:rPr>
              <a:t>-</a:t>
            </a:r>
            <a:r>
              <a:rPr lang="ru-RU" b="1" dirty="0">
                <a:solidFill>
                  <a:schemeClr val="bg2">
                    <a:lumMod val="25000"/>
                  </a:schemeClr>
                </a:solidFill>
                <a:latin typeface="Times New Roman" pitchFamily="18" charset="0"/>
                <a:cs typeface="Times New Roman" pitchFamily="18" charset="0"/>
              </a:rPr>
              <a:t>Пункт 1 </a:t>
            </a:r>
            <a:r>
              <a:rPr lang="ru-RU" b="1" dirty="0" smtClean="0">
                <a:solidFill>
                  <a:schemeClr val="bg2">
                    <a:lumMod val="25000"/>
                  </a:schemeClr>
                </a:solidFill>
                <a:latin typeface="Times New Roman" pitchFamily="18" charset="0"/>
                <a:cs typeface="Times New Roman" pitchFamily="18" charset="0"/>
              </a:rPr>
              <a:t>ст. 83 </a:t>
            </a:r>
            <a:r>
              <a:rPr lang="ru-RU" b="1" dirty="0">
                <a:solidFill>
                  <a:schemeClr val="bg2">
                    <a:lumMod val="25000"/>
                  </a:schemeClr>
                </a:solidFill>
                <a:latin typeface="Times New Roman" pitchFamily="18" charset="0"/>
                <a:cs typeface="Times New Roman" pitchFamily="18" charset="0"/>
              </a:rPr>
              <a:t>ТК РФ</a:t>
            </a:r>
            <a:r>
              <a:rPr lang="ru-RU" dirty="0">
                <a:solidFill>
                  <a:schemeClr val="bg2">
                    <a:lumMod val="25000"/>
                  </a:schemeClr>
                </a:solidFill>
                <a:latin typeface="Times New Roman" pitchFamily="18" charset="0"/>
                <a:cs typeface="Times New Roman" pitchFamily="18" charset="0"/>
              </a:rPr>
              <a:t> - призыв работника на военную  службу или направление его на заменяющую ее альтернативную гражданскую службу. Основанием для прекращения трудового договора является повестка военного комиссариата;</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2 ст. 83 ТК РФ</a:t>
            </a:r>
            <a:r>
              <a:rPr lang="ru-RU" dirty="0">
                <a:solidFill>
                  <a:schemeClr val="bg2">
                    <a:lumMod val="25000"/>
                  </a:schemeClr>
                </a:solidFill>
                <a:latin typeface="Times New Roman" pitchFamily="18" charset="0"/>
                <a:cs typeface="Times New Roman" pitchFamily="18" charset="0"/>
              </a:rPr>
              <a:t> - восстановление на работе работника, ранее выполнявшего эту работу, по решению государственной инспекции труда или суда. Данный пункт  как основание для прекращения трудового договора может быть применен только по отношению к тому работнику, который был принят на работу на место (должность) незаконно уволенного и позднее восстановленного на прежнее место работы (в должности) решением государственной инспекции труда или суда. </a:t>
            </a:r>
            <a:endParaRPr lang="ru-RU" dirty="0" smtClean="0">
              <a:solidFill>
                <a:schemeClr val="bg2">
                  <a:lumMod val="25000"/>
                </a:schemeClr>
              </a:solidFill>
              <a:latin typeface="Times New Roman" pitchFamily="18" charset="0"/>
              <a:cs typeface="Times New Roman" pitchFamily="18" charset="0"/>
            </a:endParaRPr>
          </a:p>
          <a:p>
            <a:pPr algn="just"/>
            <a:r>
              <a:rPr lang="ru-RU" b="1" dirty="0">
                <a:solidFill>
                  <a:schemeClr val="bg2">
                    <a:lumMod val="25000"/>
                  </a:schemeClr>
                </a:solidFill>
                <a:latin typeface="Times New Roman" pitchFamily="18" charset="0"/>
                <a:cs typeface="Times New Roman" pitchFamily="18" charset="0"/>
              </a:rPr>
              <a:t>- Пункт 3 ст. 83 ТК РФ</a:t>
            </a:r>
            <a:r>
              <a:rPr lang="ru-RU" dirty="0">
                <a:solidFill>
                  <a:schemeClr val="bg2">
                    <a:lumMod val="25000"/>
                  </a:schemeClr>
                </a:solidFill>
                <a:latin typeface="Times New Roman" pitchFamily="18" charset="0"/>
                <a:cs typeface="Times New Roman" pitchFamily="18" charset="0"/>
              </a:rPr>
              <a:t> - </a:t>
            </a:r>
            <a:r>
              <a:rPr lang="ru-RU" dirty="0" err="1">
                <a:solidFill>
                  <a:schemeClr val="bg2">
                    <a:lumMod val="25000"/>
                  </a:schemeClr>
                </a:solidFill>
                <a:latin typeface="Times New Roman" pitchFamily="18" charset="0"/>
                <a:cs typeface="Times New Roman" pitchFamily="18" charset="0"/>
              </a:rPr>
              <a:t>неизбрание</a:t>
            </a:r>
            <a:r>
              <a:rPr lang="ru-RU" dirty="0">
                <a:solidFill>
                  <a:schemeClr val="bg2">
                    <a:lumMod val="25000"/>
                  </a:schemeClr>
                </a:solidFill>
                <a:latin typeface="Times New Roman" pitchFamily="18" charset="0"/>
                <a:cs typeface="Times New Roman" pitchFamily="18" charset="0"/>
              </a:rPr>
              <a:t> на должность. </a:t>
            </a:r>
            <a:r>
              <a:rPr lang="ru-RU" dirty="0" err="1">
                <a:solidFill>
                  <a:schemeClr val="bg2">
                    <a:lumMod val="25000"/>
                  </a:schemeClr>
                </a:solidFill>
                <a:latin typeface="Times New Roman" pitchFamily="18" charset="0"/>
                <a:cs typeface="Times New Roman" pitchFamily="18" charset="0"/>
              </a:rPr>
              <a:t>Неизбрание</a:t>
            </a:r>
            <a:r>
              <a:rPr lang="ru-RU" dirty="0">
                <a:solidFill>
                  <a:schemeClr val="bg2">
                    <a:lumMod val="25000"/>
                  </a:schemeClr>
                </a:solidFill>
                <a:latin typeface="Times New Roman" pitchFamily="18" charset="0"/>
                <a:cs typeface="Times New Roman" pitchFamily="18" charset="0"/>
              </a:rPr>
              <a:t> работника на новый срок является правомерным основанием для прекращения с ним трудового договора при условии, что выборы или конкурс проводится в точном соответствии с условиями и порядком, установленными законами, иными нормативными правовыми актами или уставом организации;</a:t>
            </a:r>
          </a:p>
          <a:p>
            <a:pPr algn="just"/>
            <a:r>
              <a:rPr lang="ru-RU" b="1" dirty="0">
                <a:solidFill>
                  <a:schemeClr val="bg2">
                    <a:lumMod val="25000"/>
                  </a:schemeClr>
                </a:solidFill>
                <a:latin typeface="Times New Roman" pitchFamily="18" charset="0"/>
                <a:cs typeface="Times New Roman" pitchFamily="18" charset="0"/>
              </a:rPr>
              <a:t>- Пункт 4 ст. 83 ТК РФ</a:t>
            </a:r>
            <a:r>
              <a:rPr lang="ru-RU" dirty="0">
                <a:solidFill>
                  <a:schemeClr val="bg2">
                    <a:lumMod val="25000"/>
                  </a:schemeClr>
                </a:solidFill>
                <a:latin typeface="Times New Roman" pitchFamily="18" charset="0"/>
                <a:cs typeface="Times New Roman" pitchFamily="18" charset="0"/>
              </a:rPr>
              <a:t> - осуждение работника к наказанию, исключающему продолжение прежней работы, в соответствии с приговором суда, вступившим в законную силу.</a:t>
            </a:r>
          </a:p>
          <a:p>
            <a:endParaRPr lang="ru-RU" dirty="0"/>
          </a:p>
        </p:txBody>
      </p:sp>
    </p:spTree>
    <p:extLst>
      <p:ext uri="{BB962C8B-B14F-4D97-AF65-F5344CB8AC3E}">
        <p14:creationId xmlns:p14="http://schemas.microsoft.com/office/powerpoint/2010/main" val="335660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77500" lnSpcReduction="20000"/>
          </a:bodyPr>
          <a:lstStyle/>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5 ст. 83 ТК РФ</a:t>
            </a:r>
            <a:r>
              <a:rPr lang="ru-RU" dirty="0">
                <a:solidFill>
                  <a:schemeClr val="bg2">
                    <a:lumMod val="25000"/>
                  </a:schemeClr>
                </a:solidFill>
                <a:latin typeface="Times New Roman" pitchFamily="18" charset="0"/>
                <a:cs typeface="Times New Roman" pitchFamily="18" charset="0"/>
              </a:rPr>
              <a:t> признание работника полностью нет способным к труду в соответствии с медицинским заключением</a:t>
            </a:r>
            <a:r>
              <a:rPr lang="ru-RU" dirty="0" smtClean="0">
                <a:solidFill>
                  <a:schemeClr val="bg2">
                    <a:lumMod val="25000"/>
                  </a:schemeClr>
                </a:solidFill>
                <a:latin typeface="Times New Roman" pitchFamily="18" charset="0"/>
                <a:cs typeface="Times New Roman" pitchFamily="18" charset="0"/>
              </a:rPr>
              <a:t>.</a:t>
            </a:r>
          </a:p>
          <a:p>
            <a:pPr algn="just"/>
            <a:r>
              <a:rPr lang="ru-RU" dirty="0" smtClean="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6 ст. 83 ТК РФ</a:t>
            </a:r>
            <a:r>
              <a:rPr lang="ru-RU" dirty="0">
                <a:solidFill>
                  <a:schemeClr val="bg2">
                    <a:lumMod val="25000"/>
                  </a:schemeClr>
                </a:solidFill>
                <a:latin typeface="Times New Roman" pitchFamily="18" charset="0"/>
                <a:cs typeface="Times New Roman" pitchFamily="18" charset="0"/>
              </a:rPr>
              <a:t> смерть работника либо работодателя – физического лица, а также признание судом работника либо работодателя – физического лица умершим или безвестно отсутствующим. </a:t>
            </a:r>
            <a:endParaRPr lang="ru-RU" dirty="0" smtClean="0">
              <a:solidFill>
                <a:schemeClr val="bg2">
                  <a:lumMod val="25000"/>
                </a:schemeClr>
              </a:solidFill>
              <a:latin typeface="Times New Roman" pitchFamily="18" charset="0"/>
              <a:cs typeface="Times New Roman" pitchFamily="18" charset="0"/>
            </a:endParaRPr>
          </a:p>
          <a:p>
            <a:pPr algn="just"/>
            <a:r>
              <a:rPr lang="ru-RU" b="1" dirty="0">
                <a:solidFill>
                  <a:schemeClr val="bg2">
                    <a:lumMod val="25000"/>
                  </a:schemeClr>
                </a:solidFill>
                <a:latin typeface="Times New Roman" pitchFamily="18" charset="0"/>
                <a:cs typeface="Times New Roman" pitchFamily="18" charset="0"/>
              </a:rPr>
              <a:t>-Пункт 7 ст.83 ТК РФ</a:t>
            </a:r>
            <a:r>
              <a:rPr lang="ru-RU" dirty="0">
                <a:solidFill>
                  <a:schemeClr val="bg2">
                    <a:lumMod val="25000"/>
                  </a:schemeClr>
                </a:solidFill>
                <a:latin typeface="Times New Roman" pitchFamily="18" charset="0"/>
                <a:cs typeface="Times New Roman" pitchFamily="18" charset="0"/>
              </a:rPr>
              <a:t> наступление чрезвычайных обстоятельств, препятствующих продолжению трудовых отношений (военные действия, катастрофа, стихийное бедствие, крупная авария, эпидемия и другие чрезвычайные обстоятельства), если данное обстоятельство признано решением Правительства РФ или органа государственной власти соответствующего субъекта Российской Федерации</a:t>
            </a:r>
            <a:r>
              <a:rPr lang="ru-RU" dirty="0" smtClean="0">
                <a:solidFill>
                  <a:schemeClr val="bg2">
                    <a:lumMod val="25000"/>
                  </a:schemeClr>
                </a:solidFill>
                <a:latin typeface="Times New Roman" pitchFamily="18" charset="0"/>
                <a:cs typeface="Times New Roman" pitchFamily="18" charset="0"/>
              </a:rPr>
              <a:t>.</a:t>
            </a:r>
          </a:p>
          <a:p>
            <a:pPr algn="just"/>
            <a:r>
              <a:rPr lang="ru-RU" dirty="0" smtClean="0">
                <a:solidFill>
                  <a:schemeClr val="bg2">
                    <a:lumMod val="25000"/>
                  </a:schemeClr>
                </a:solidFill>
                <a:latin typeface="Times New Roman" pitchFamily="18" charset="0"/>
                <a:cs typeface="Times New Roman" pitchFamily="18" charset="0"/>
              </a:rPr>
              <a:t>-</a:t>
            </a:r>
            <a:r>
              <a:rPr lang="ru-RU" b="1" dirty="0">
                <a:solidFill>
                  <a:schemeClr val="bg2">
                    <a:lumMod val="25000"/>
                  </a:schemeClr>
                </a:solidFill>
                <a:latin typeface="Times New Roman" pitchFamily="18" charset="0"/>
                <a:cs typeface="Times New Roman" pitchFamily="18" charset="0"/>
              </a:rPr>
              <a:t>Пункт 8 ст.83 ТК РФ</a:t>
            </a:r>
            <a:r>
              <a:rPr lang="ru-RU" dirty="0">
                <a:solidFill>
                  <a:schemeClr val="bg2">
                    <a:lumMod val="25000"/>
                  </a:schemeClr>
                </a:solidFill>
                <a:latin typeface="Times New Roman" pitchFamily="18" charset="0"/>
                <a:cs typeface="Times New Roman" pitchFamily="18" charset="0"/>
              </a:rPr>
              <a:t> - дисквалификация или иное административное наказание, исключающее возможность  исполнения работником обязанностей по трудовому договору</a:t>
            </a:r>
            <a:r>
              <a:rPr lang="ru-RU" dirty="0" smtClean="0">
                <a:solidFill>
                  <a:schemeClr val="bg2">
                    <a:lumMod val="25000"/>
                  </a:schemeClr>
                </a:solidFill>
                <a:latin typeface="Times New Roman" pitchFamily="18" charset="0"/>
                <a:cs typeface="Times New Roman" pitchFamily="18" charset="0"/>
              </a:rPr>
              <a:t>.</a:t>
            </a:r>
          </a:p>
          <a:p>
            <a:pPr algn="just"/>
            <a:r>
              <a:rPr lang="ru-RU" b="1" dirty="0">
                <a:solidFill>
                  <a:schemeClr val="bg2">
                    <a:lumMod val="25000"/>
                  </a:schemeClr>
                </a:solidFill>
                <a:latin typeface="Times New Roman" pitchFamily="18" charset="0"/>
                <a:cs typeface="Times New Roman" pitchFamily="18" charset="0"/>
              </a:rPr>
              <a:t>- Пункт 9 ст.83 ТК РФ</a:t>
            </a:r>
            <a:r>
              <a:rPr lang="ru-RU" dirty="0">
                <a:solidFill>
                  <a:schemeClr val="bg2">
                    <a:lumMod val="25000"/>
                  </a:schemeClr>
                </a:solidFill>
                <a:latin typeface="Times New Roman" pitchFamily="18" charset="0"/>
                <a:cs typeface="Times New Roman" pitchFamily="18" charset="0"/>
              </a:rPr>
              <a:t> - истечение срока действия, приостановление действия на срок более двух месяцев или лишение работника специального права (лицензии, права на управление транспортным средством, права ношения оружия, другого специального права) в соответствии с федеральными законами и иными нормативными правовыми актами РФ, если это влечет за собой невозможность исполнения работником обязанностей по трудовому договору (п. 9   ст. 83 ТК)</a:t>
            </a:r>
          </a:p>
          <a:p>
            <a:endParaRPr lang="ru-RU" dirty="0"/>
          </a:p>
          <a:p>
            <a:endParaRPr lang="ru-RU" dirty="0"/>
          </a:p>
        </p:txBody>
      </p:sp>
    </p:spTree>
    <p:extLst>
      <p:ext uri="{BB962C8B-B14F-4D97-AF65-F5344CB8AC3E}">
        <p14:creationId xmlns:p14="http://schemas.microsoft.com/office/powerpoint/2010/main" val="1647813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92500"/>
          </a:bodyPr>
          <a:lstStyle/>
          <a:p>
            <a:pPr algn="just"/>
            <a:r>
              <a:rPr lang="ru-RU" b="1" dirty="0">
                <a:solidFill>
                  <a:schemeClr val="bg2">
                    <a:lumMod val="25000"/>
                  </a:schemeClr>
                </a:solidFill>
                <a:latin typeface="Times New Roman" pitchFamily="18" charset="0"/>
                <a:cs typeface="Times New Roman" pitchFamily="18" charset="0"/>
              </a:rPr>
              <a:t>Пункт 10 ст</a:t>
            </a:r>
            <a:r>
              <a:rPr lang="ru-RU" b="1" dirty="0" smtClean="0">
                <a:solidFill>
                  <a:schemeClr val="bg2">
                    <a:lumMod val="25000"/>
                  </a:schemeClr>
                </a:solidFill>
                <a:latin typeface="Times New Roman" pitchFamily="18" charset="0"/>
                <a:cs typeface="Times New Roman" pitchFamily="18" charset="0"/>
              </a:rPr>
              <a:t>. 83 </a:t>
            </a:r>
            <a:r>
              <a:rPr lang="ru-RU" b="1" dirty="0">
                <a:solidFill>
                  <a:schemeClr val="bg2">
                    <a:lumMod val="25000"/>
                  </a:schemeClr>
                </a:solidFill>
                <a:latin typeface="Times New Roman" pitchFamily="18" charset="0"/>
                <a:cs typeface="Times New Roman" pitchFamily="18" charset="0"/>
              </a:rPr>
              <a:t>ТК РФ</a:t>
            </a:r>
            <a:r>
              <a:rPr lang="ru-RU" dirty="0">
                <a:solidFill>
                  <a:schemeClr val="bg2">
                    <a:lumMod val="25000"/>
                  </a:schemeClr>
                </a:solidFill>
                <a:latin typeface="Times New Roman" pitchFamily="18" charset="0"/>
                <a:cs typeface="Times New Roman" pitchFamily="18" charset="0"/>
              </a:rPr>
              <a:t> - прекращение допуска к государственной тайне, если выполняемая работа требует такого допуска (п. 10 ч. 1 ст. 83 </a:t>
            </a:r>
            <a:r>
              <a:rPr lang="ru-RU" dirty="0" smtClean="0">
                <a:solidFill>
                  <a:schemeClr val="bg2">
                    <a:lumMod val="25000"/>
                  </a:schemeClr>
                </a:solidFill>
                <a:latin typeface="Times New Roman" pitchFamily="18" charset="0"/>
                <a:cs typeface="Times New Roman" pitchFamily="18" charset="0"/>
              </a:rPr>
              <a:t>ТК)Данное </a:t>
            </a:r>
            <a:r>
              <a:rPr lang="ru-RU" dirty="0">
                <a:solidFill>
                  <a:schemeClr val="bg2">
                    <a:lumMod val="25000"/>
                  </a:schemeClr>
                </a:solidFill>
                <a:latin typeface="Times New Roman" pitchFamily="18" charset="0"/>
                <a:cs typeface="Times New Roman" pitchFamily="18" charset="0"/>
              </a:rPr>
              <a:t>основание прекращения трудового договора может применяться в случае прекращения допуска работника к государственной тайне. </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11 ст. 83 ТК РФ -</a:t>
            </a:r>
            <a:r>
              <a:rPr lang="ru-RU" dirty="0">
                <a:solidFill>
                  <a:schemeClr val="bg2">
                    <a:lumMod val="25000"/>
                  </a:schemeClr>
                </a:solidFill>
                <a:latin typeface="Times New Roman" pitchFamily="18" charset="0"/>
                <a:cs typeface="Times New Roman" pitchFamily="18" charset="0"/>
              </a:rPr>
              <a:t> отмена решения суда или отмена (признание незаконным)  решения государственной инспекции труд о восстановлении работника на работе. </a:t>
            </a:r>
            <a:endParaRPr lang="ru-RU" dirty="0" smtClean="0">
              <a:solidFill>
                <a:schemeClr val="bg2">
                  <a:lumMod val="25000"/>
                </a:schemeClr>
              </a:solidFill>
              <a:latin typeface="Times New Roman" pitchFamily="18" charset="0"/>
              <a:cs typeface="Times New Roman" pitchFamily="18" charset="0"/>
            </a:endParaRPr>
          </a:p>
          <a:p>
            <a:pPr algn="just"/>
            <a:r>
              <a:rPr lang="ru-RU" b="1" dirty="0">
                <a:solidFill>
                  <a:schemeClr val="bg2">
                    <a:lumMod val="25000"/>
                  </a:schemeClr>
                </a:solidFill>
                <a:latin typeface="Times New Roman" pitchFamily="18" charset="0"/>
                <a:cs typeface="Times New Roman" pitchFamily="18" charset="0"/>
              </a:rPr>
              <a:t>- Пункт 12 ст. 83 ТК РФ - </a:t>
            </a:r>
            <a:r>
              <a:rPr lang="ru-RU" dirty="0">
                <a:solidFill>
                  <a:schemeClr val="bg2">
                    <a:lumMod val="25000"/>
                  </a:schemeClr>
                </a:solidFill>
                <a:latin typeface="Times New Roman" pitchFamily="18" charset="0"/>
                <a:cs typeface="Times New Roman" pitchFamily="18" charset="0"/>
              </a:rPr>
              <a:t>приведение общего количества работников, являющихся иностранными гражданами и лицами без гражданства, в соответствие с допустимой долей таких работников, установленной Правительством РФ для работодателей, осуществляющих на территории РФ определенные виды экономической </a:t>
            </a:r>
            <a:r>
              <a:rPr lang="ru-RU" dirty="0" smtClean="0">
                <a:solidFill>
                  <a:schemeClr val="bg2">
                    <a:lumMod val="25000"/>
                  </a:schemeClr>
                </a:solidFill>
                <a:latin typeface="Times New Roman" pitchFamily="18" charset="0"/>
                <a:cs typeface="Times New Roman" pitchFamily="18" charset="0"/>
              </a:rPr>
              <a:t>деятельности.</a:t>
            </a:r>
          </a:p>
          <a:p>
            <a:r>
              <a:rPr lang="ru-RU" dirty="0" smtClean="0"/>
              <a:t>  </a:t>
            </a:r>
            <a:endParaRPr lang="ru-RU" dirty="0"/>
          </a:p>
          <a:p>
            <a:endParaRPr lang="ru-RU" dirty="0"/>
          </a:p>
        </p:txBody>
      </p:sp>
    </p:spTree>
    <p:extLst>
      <p:ext uri="{BB962C8B-B14F-4D97-AF65-F5344CB8AC3E}">
        <p14:creationId xmlns:p14="http://schemas.microsoft.com/office/powerpoint/2010/main" val="627731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609601"/>
            <a:ext cx="8784976" cy="4115543"/>
          </a:xfrm>
        </p:spPr>
        <p:txBody>
          <a:bodyPr/>
          <a:lstStyle/>
          <a:p>
            <a:r>
              <a:rPr lang="ru-RU" sz="3600" b="1" dirty="0" smtClean="0">
                <a:effectLst/>
                <a:latin typeface="Times New Roman" pitchFamily="18" charset="0"/>
                <a:cs typeface="Times New Roman" pitchFamily="18" charset="0"/>
              </a:rPr>
              <a:t>Прекращение </a:t>
            </a:r>
            <a:r>
              <a:rPr lang="ru-RU" sz="3600" b="1" dirty="0">
                <a:effectLst/>
                <a:latin typeface="Times New Roman" pitchFamily="18" charset="0"/>
                <a:cs typeface="Times New Roman" pitchFamily="18" charset="0"/>
              </a:rPr>
              <a:t>трудового договора вследствие нарушения установленных </a:t>
            </a:r>
            <a:r>
              <a:rPr lang="ru-RU" sz="3600" b="1" dirty="0" smtClean="0">
                <a:effectLst/>
                <a:latin typeface="Times New Roman" pitchFamily="18" charset="0"/>
                <a:cs typeface="Times New Roman" pitchFamily="18" charset="0"/>
              </a:rPr>
              <a:t>ТКРФ </a:t>
            </a:r>
            <a:r>
              <a:rPr lang="ru-RU" sz="3600" b="1" dirty="0">
                <a:effectLst/>
                <a:latin typeface="Times New Roman" pitchFamily="18" charset="0"/>
                <a:cs typeface="Times New Roman" pitchFamily="18" charset="0"/>
              </a:rPr>
              <a:t>или иным федеральным законом обязательных правил при заключении трудового договора</a:t>
            </a:r>
            <a:endParaRPr lang="ru-RU" sz="36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4234062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916832"/>
          </a:xfrm>
        </p:spPr>
        <p:txBody>
          <a:bodyPr/>
          <a:lstStyle/>
          <a:p>
            <a:pPr>
              <a:lnSpc>
                <a:spcPct val="100000"/>
              </a:lnSpc>
            </a:pPr>
            <a:r>
              <a:rPr lang="ru-RU" sz="2400" dirty="0">
                <a:effectLst/>
                <a:latin typeface="Times New Roman" pitchFamily="18" charset="0"/>
                <a:cs typeface="Times New Roman" pitchFamily="18" charset="0"/>
              </a:rPr>
              <a:t>Трудовой договор прекращается вследствие нарушения установленных </a:t>
            </a:r>
            <a:r>
              <a:rPr lang="ru-RU" sz="2400" dirty="0" smtClean="0">
                <a:effectLst/>
                <a:latin typeface="Times New Roman" pitchFamily="18" charset="0"/>
                <a:cs typeface="Times New Roman" pitchFamily="18" charset="0"/>
              </a:rPr>
              <a:t>ТК </a:t>
            </a:r>
            <a:r>
              <a:rPr lang="ru-RU" sz="2400" dirty="0">
                <a:effectLst/>
                <a:latin typeface="Times New Roman" pitchFamily="18" charset="0"/>
                <a:cs typeface="Times New Roman" pitchFamily="18" charset="0"/>
              </a:rPr>
              <a:t>РФ или иным федеральным законом правил его заключения (п. 11 ст. 77 </a:t>
            </a:r>
            <a:r>
              <a:rPr lang="ru-RU" sz="2400" dirty="0" smtClean="0">
                <a:effectLst/>
                <a:latin typeface="Times New Roman" pitchFamily="18" charset="0"/>
                <a:cs typeface="Times New Roman" pitchFamily="18" charset="0"/>
              </a:rPr>
              <a:t>ТК </a:t>
            </a:r>
            <a:r>
              <a:rPr lang="ru-RU" sz="2400" dirty="0">
                <a:effectLst/>
                <a:latin typeface="Times New Roman" pitchFamily="18" charset="0"/>
                <a:cs typeface="Times New Roman" pitchFamily="18" charset="0"/>
              </a:rPr>
              <a:t>РФ), </a:t>
            </a:r>
            <a:r>
              <a:rPr lang="ru-RU" sz="2400" dirty="0" smtClean="0">
                <a:effectLst/>
                <a:latin typeface="Times New Roman" pitchFamily="18" charset="0"/>
                <a:cs typeface="Times New Roman" pitchFamily="18" charset="0"/>
              </a:rPr>
              <a:t/>
            </a:r>
            <a:br>
              <a:rPr lang="ru-RU" sz="2400" dirty="0" smtClean="0">
                <a:effectLst/>
                <a:latin typeface="Times New Roman" pitchFamily="18" charset="0"/>
                <a:cs typeface="Times New Roman" pitchFamily="18" charset="0"/>
              </a:rPr>
            </a:br>
            <a:r>
              <a:rPr lang="ru-RU" sz="2400" b="1" u="sng" dirty="0" smtClean="0">
                <a:effectLst/>
                <a:latin typeface="Times New Roman" pitchFamily="18" charset="0"/>
                <a:cs typeface="Times New Roman" pitchFamily="18" charset="0"/>
              </a:rPr>
              <a:t>если  </a:t>
            </a:r>
            <a:r>
              <a:rPr lang="ru-RU" sz="2400" b="1" u="sng" dirty="0">
                <a:effectLst/>
                <a:latin typeface="Times New Roman" pitchFamily="18" charset="0"/>
                <a:cs typeface="Times New Roman" pitchFamily="18" charset="0"/>
              </a:rPr>
              <a:t>нарушение этих правил исключает возможность продолжения работы в следующих случаях</a:t>
            </a:r>
            <a:r>
              <a:rPr lang="ru-RU" sz="2400" b="1" u="sng" dirty="0" smtClean="0">
                <a:effectLst/>
                <a:latin typeface="Times New Roman" pitchFamily="18" charset="0"/>
                <a:cs typeface="Times New Roman" pitchFamily="18" charset="0"/>
              </a:rPr>
              <a:t>:</a:t>
            </a:r>
            <a:endParaRPr lang="ru-RU" sz="2400" b="1" u="sng" dirty="0">
              <a:effectLst/>
              <a:latin typeface="Times New Roman" pitchFamily="18" charset="0"/>
              <a:cs typeface="Times New Roman" pitchFamily="18" charset="0"/>
            </a:endParaRPr>
          </a:p>
        </p:txBody>
      </p:sp>
      <p:sp>
        <p:nvSpPr>
          <p:cNvPr id="3" name="Объект 2"/>
          <p:cNvSpPr>
            <a:spLocks noGrp="1"/>
          </p:cNvSpPr>
          <p:nvPr>
            <p:ph idx="1"/>
          </p:nvPr>
        </p:nvSpPr>
        <p:spPr>
          <a:xfrm>
            <a:off x="457200" y="1988840"/>
            <a:ext cx="8229600" cy="4137323"/>
          </a:xfrm>
        </p:spPr>
        <p:txBody>
          <a:bodyPr>
            <a:normAutofit fontScale="92500" lnSpcReduction="10000"/>
          </a:bodyPr>
          <a:lstStyle/>
          <a:p>
            <a:pPr lvl="0" algn="just"/>
            <a:r>
              <a:rPr lang="ru-RU" dirty="0" smtClean="0">
                <a:solidFill>
                  <a:schemeClr val="bg2">
                    <a:lumMod val="25000"/>
                  </a:schemeClr>
                </a:solidFill>
                <a:latin typeface="Times New Roman" pitchFamily="18" charset="0"/>
                <a:cs typeface="Times New Roman" pitchFamily="18" charset="0"/>
              </a:rPr>
              <a:t>Заключение </a:t>
            </a:r>
            <a:r>
              <a:rPr lang="ru-RU" dirty="0">
                <a:solidFill>
                  <a:schemeClr val="bg2">
                    <a:lumMod val="25000"/>
                  </a:schemeClr>
                </a:solidFill>
                <a:latin typeface="Times New Roman" pitchFamily="18" charset="0"/>
                <a:cs typeface="Times New Roman" pitchFamily="18" charset="0"/>
              </a:rPr>
              <a:t>трудового договора вопреки приговору суда о лишении конкретного лица права занимать определенные должности или заниматься определенной деятельностью.</a:t>
            </a:r>
          </a:p>
          <a:p>
            <a:pPr lvl="0" algn="just"/>
            <a:r>
              <a:rPr lang="ru-RU" dirty="0">
                <a:solidFill>
                  <a:schemeClr val="bg2">
                    <a:lumMod val="25000"/>
                  </a:schemeClr>
                </a:solidFill>
                <a:latin typeface="Times New Roman" pitchFamily="18" charset="0"/>
                <a:cs typeface="Times New Roman" pitchFamily="18" charset="0"/>
              </a:rPr>
              <a:t>З</a:t>
            </a:r>
            <a:r>
              <a:rPr lang="ru-RU" dirty="0" smtClean="0">
                <a:solidFill>
                  <a:schemeClr val="bg2">
                    <a:lumMod val="25000"/>
                  </a:schemeClr>
                </a:solidFill>
                <a:latin typeface="Times New Roman" pitchFamily="18" charset="0"/>
                <a:cs typeface="Times New Roman" pitchFamily="18" charset="0"/>
              </a:rPr>
              <a:t>аключение </a:t>
            </a:r>
            <a:r>
              <a:rPr lang="ru-RU" dirty="0">
                <a:solidFill>
                  <a:schemeClr val="bg2">
                    <a:lumMod val="25000"/>
                  </a:schemeClr>
                </a:solidFill>
                <a:latin typeface="Times New Roman" pitchFamily="18" charset="0"/>
                <a:cs typeface="Times New Roman" pitchFamily="18" charset="0"/>
              </a:rPr>
              <a:t>трудового договора на выполнение работы, противопоказанной данному лицу по состоянию здоровья в соответствии с медицинским заключением.</a:t>
            </a:r>
          </a:p>
          <a:p>
            <a:pPr lvl="0" algn="just"/>
            <a:r>
              <a:rPr lang="ru-RU" dirty="0">
                <a:solidFill>
                  <a:schemeClr val="bg2">
                    <a:lumMod val="25000"/>
                  </a:schemeClr>
                </a:solidFill>
                <a:latin typeface="Times New Roman" pitchFamily="18" charset="0"/>
                <a:cs typeface="Times New Roman" pitchFamily="18" charset="0"/>
              </a:rPr>
              <a:t>О</a:t>
            </a:r>
            <a:r>
              <a:rPr lang="ru-RU" dirty="0" smtClean="0">
                <a:solidFill>
                  <a:schemeClr val="bg2">
                    <a:lumMod val="25000"/>
                  </a:schemeClr>
                </a:solidFill>
                <a:latin typeface="Times New Roman" pitchFamily="18" charset="0"/>
                <a:cs typeface="Times New Roman" pitchFamily="18" charset="0"/>
              </a:rPr>
              <a:t>тсутствие </a:t>
            </a:r>
            <a:r>
              <a:rPr lang="ru-RU" dirty="0">
                <a:solidFill>
                  <a:schemeClr val="bg2">
                    <a:lumMod val="25000"/>
                  </a:schemeClr>
                </a:solidFill>
                <a:latin typeface="Times New Roman" pitchFamily="18" charset="0"/>
                <a:cs typeface="Times New Roman" pitchFamily="18" charset="0"/>
              </a:rPr>
              <a:t>соответствующего документа об образовании, если выполнение работы требует специальных знаний в соответствии с федеральным законом или иным нормативным правовым актом. Отсутствие соответствующего документа об образовании является основанием для прекращения трудового договора по п. 11 ст. 77 </a:t>
            </a:r>
            <a:r>
              <a:rPr lang="ru-RU" dirty="0" smtClean="0">
                <a:solidFill>
                  <a:schemeClr val="bg2">
                    <a:lumMod val="25000"/>
                  </a:schemeClr>
                </a:solidFill>
                <a:latin typeface="Times New Roman" pitchFamily="18" charset="0"/>
                <a:cs typeface="Times New Roman" pitchFamily="18" charset="0"/>
              </a:rPr>
              <a:t>ТК РФ</a:t>
            </a:r>
            <a:r>
              <a:rPr lang="ru-RU" dirty="0">
                <a:solidFill>
                  <a:schemeClr val="bg2">
                    <a:lumMod val="25000"/>
                  </a:schemeClr>
                </a:solidFill>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1431899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192688"/>
          </a:xfrm>
        </p:spPr>
        <p:txBody>
          <a:bodyPr>
            <a:normAutofit fontScale="77500" lnSpcReduction="20000"/>
          </a:bodyPr>
          <a:lstStyle/>
          <a:p>
            <a:pPr algn="ctr"/>
            <a:r>
              <a:rPr lang="ru-RU" sz="2600" b="1" u="sng" dirty="0">
                <a:solidFill>
                  <a:schemeClr val="tx2">
                    <a:lumMod val="75000"/>
                  </a:schemeClr>
                </a:solidFill>
                <a:latin typeface="Times New Roman" pitchFamily="18" charset="0"/>
                <a:cs typeface="Times New Roman" pitchFamily="18" charset="0"/>
              </a:rPr>
              <a:t>Общие правила расторжения трудового договора по инициативе работника установлены ст. 80 Трудового кодекса РФ</a:t>
            </a:r>
            <a:r>
              <a:rPr lang="ru-RU" sz="2600" b="1" u="sng" dirty="0" smtClean="0">
                <a:solidFill>
                  <a:schemeClr val="tx2">
                    <a:lumMod val="75000"/>
                  </a:schemeClr>
                </a:solidFill>
                <a:latin typeface="Times New Roman" pitchFamily="18" charset="0"/>
                <a:cs typeface="Times New Roman" pitchFamily="18" charset="0"/>
              </a:rPr>
              <a:t>.</a:t>
            </a:r>
          </a:p>
          <a:p>
            <a:pPr marL="0" indent="0" algn="ctr">
              <a:buNone/>
            </a:pPr>
            <a:endParaRPr lang="ru-RU" sz="2600" b="1" u="sng" dirty="0">
              <a:solidFill>
                <a:schemeClr val="tx2">
                  <a:lumMod val="75000"/>
                </a:schemeClr>
              </a:solidFill>
              <a:latin typeface="Times New Roman" pitchFamily="18" charset="0"/>
              <a:cs typeface="Times New Roman" pitchFamily="18" charset="0"/>
            </a:endParaRPr>
          </a:p>
          <a:p>
            <a:pPr algn="just"/>
            <a:r>
              <a:rPr lang="ru-RU" sz="2600" dirty="0" smtClean="0">
                <a:solidFill>
                  <a:schemeClr val="bg2">
                    <a:lumMod val="25000"/>
                  </a:schemeClr>
                </a:solidFill>
                <a:latin typeface="Times New Roman" pitchFamily="18" charset="0"/>
                <a:cs typeface="Times New Roman" pitchFamily="18" charset="0"/>
              </a:rPr>
              <a:t>Возможность </a:t>
            </a:r>
            <a:r>
              <a:rPr lang="ru-RU" sz="2600" dirty="0">
                <a:solidFill>
                  <a:schemeClr val="bg2">
                    <a:lumMod val="25000"/>
                  </a:schemeClr>
                </a:solidFill>
                <a:latin typeface="Times New Roman" pitchFamily="18" charset="0"/>
                <a:cs typeface="Times New Roman" pitchFamily="18" charset="0"/>
              </a:rPr>
              <a:t>расторгнуть срочный трудовой договор по инициативе работника сегодня </a:t>
            </a:r>
            <a:r>
              <a:rPr lang="ru-RU" sz="2600" b="1" i="1" dirty="0">
                <a:solidFill>
                  <a:schemeClr val="tx2">
                    <a:lumMod val="75000"/>
                  </a:schemeClr>
                </a:solidFill>
                <a:latin typeface="Times New Roman" pitchFamily="18" charset="0"/>
                <a:cs typeface="Times New Roman" pitchFamily="18" charset="0"/>
              </a:rPr>
              <a:t>не связана с наличием уважительных причин</a:t>
            </a:r>
            <a:r>
              <a:rPr lang="ru-RU" sz="2600" dirty="0">
                <a:solidFill>
                  <a:schemeClr val="bg2">
                    <a:lumMod val="25000"/>
                  </a:schemeClr>
                </a:solidFill>
                <a:latin typeface="Times New Roman" pitchFamily="18" charset="0"/>
                <a:cs typeface="Times New Roman" pitchFamily="18" charset="0"/>
              </a:rPr>
              <a:t>. По общему правилу, закрепленному в ст. 80 Трудового кодекса РФ, работник вправе расторгнуть по собственному желанию любой трудовой договор и в любое время. </a:t>
            </a:r>
            <a:r>
              <a:rPr lang="ru-RU" sz="2600" b="1" i="1" dirty="0">
                <a:solidFill>
                  <a:schemeClr val="tx2">
                    <a:lumMod val="75000"/>
                  </a:schemeClr>
                </a:solidFill>
                <a:latin typeface="Times New Roman" pitchFamily="18" charset="0"/>
                <a:cs typeface="Times New Roman" pitchFamily="18" charset="0"/>
              </a:rPr>
              <a:t>Он обязан лишь письменно предупредить об этом работодателя за две недели</a:t>
            </a:r>
            <a:r>
              <a:rPr lang="ru-RU" sz="2600" dirty="0">
                <a:solidFill>
                  <a:schemeClr val="bg2">
                    <a:lumMod val="25000"/>
                  </a:schemeClr>
                </a:solidFill>
                <a:latin typeface="Times New Roman" pitchFamily="18" charset="0"/>
                <a:cs typeface="Times New Roman" pitchFamily="18" charset="0"/>
              </a:rPr>
              <a:t>. Для отдельных категорий работников установлены иные сроки предупреждения об увольнении. </a:t>
            </a:r>
            <a:endParaRPr lang="ru-RU" sz="2600" dirty="0" smtClean="0">
              <a:solidFill>
                <a:schemeClr val="bg2">
                  <a:lumMod val="25000"/>
                </a:schemeClr>
              </a:solidFill>
              <a:latin typeface="Times New Roman" pitchFamily="18" charset="0"/>
              <a:cs typeface="Times New Roman" pitchFamily="18" charset="0"/>
            </a:endParaRPr>
          </a:p>
          <a:p>
            <a:pPr algn="just"/>
            <a:r>
              <a:rPr lang="ru-RU" sz="2600" dirty="0">
                <a:solidFill>
                  <a:schemeClr val="bg2">
                    <a:lumMod val="25000"/>
                  </a:schemeClr>
                </a:solidFill>
                <a:latin typeface="Times New Roman" pitchFamily="18" charset="0"/>
                <a:cs typeface="Times New Roman" pitchFamily="18" charset="0"/>
              </a:rPr>
              <a:t>В соответствии с ч. 2 ст. 80 Трудового кодекса РФ по договоренности между работником и работодателем трудовой договор </a:t>
            </a:r>
            <a:r>
              <a:rPr lang="ru-RU" sz="2600" b="1" i="1" dirty="0">
                <a:solidFill>
                  <a:schemeClr val="tx2">
                    <a:lumMod val="75000"/>
                  </a:schemeClr>
                </a:solidFill>
                <a:latin typeface="Times New Roman" pitchFamily="18" charset="0"/>
                <a:cs typeface="Times New Roman" pitchFamily="18" charset="0"/>
              </a:rPr>
              <a:t>может быть расторгнут и до истечения установленного срока предупреждения</a:t>
            </a:r>
            <a:r>
              <a:rPr lang="ru-RU" sz="2600" dirty="0">
                <a:solidFill>
                  <a:schemeClr val="bg2">
                    <a:lumMod val="25000"/>
                  </a:schemeClr>
                </a:solidFill>
                <a:latin typeface="Times New Roman" pitchFamily="18" charset="0"/>
                <a:cs typeface="Times New Roman" pitchFamily="18" charset="0"/>
              </a:rPr>
              <a:t>.</a:t>
            </a:r>
          </a:p>
          <a:p>
            <a:pPr algn="just"/>
            <a:r>
              <a:rPr lang="ru-RU" sz="2600" dirty="0">
                <a:solidFill>
                  <a:schemeClr val="bg2">
                    <a:lumMod val="25000"/>
                  </a:schemeClr>
                </a:solidFill>
                <a:latin typeface="Times New Roman" pitchFamily="18" charset="0"/>
                <a:cs typeface="Times New Roman" pitchFamily="18" charset="0"/>
              </a:rPr>
              <a:t>Если работодатель не дал согласия на расторжение трудового договора до истечения срока предупреждения, работник обязан отрабатывать установленный срок</a:t>
            </a:r>
            <a:r>
              <a:rPr lang="ru-RU" sz="2600" dirty="0" smtClean="0">
                <a:solidFill>
                  <a:schemeClr val="bg2">
                    <a:lumMod val="25000"/>
                  </a:schemeClr>
                </a:solidFill>
                <a:latin typeface="Times New Roman" pitchFamily="18" charset="0"/>
                <a:cs typeface="Times New Roman" pitchFamily="18" charset="0"/>
              </a:rPr>
              <a:t>.</a:t>
            </a:r>
          </a:p>
          <a:p>
            <a:pPr algn="just"/>
            <a:r>
              <a:rPr lang="ru-RU" sz="2600" dirty="0">
                <a:solidFill>
                  <a:schemeClr val="bg2">
                    <a:lumMod val="25000"/>
                  </a:schemeClr>
                </a:solidFill>
                <a:latin typeface="Times New Roman" pitchFamily="18" charset="0"/>
                <a:cs typeface="Times New Roman" pitchFamily="18" charset="0"/>
              </a:rPr>
              <a:t>По истечении срока предупреждения </a:t>
            </a:r>
            <a:r>
              <a:rPr lang="ru-RU" sz="2600" b="1" i="1" dirty="0">
                <a:solidFill>
                  <a:schemeClr val="tx2">
                    <a:lumMod val="75000"/>
                  </a:schemeClr>
                </a:solidFill>
                <a:latin typeface="Times New Roman" pitchFamily="18" charset="0"/>
                <a:cs typeface="Times New Roman" pitchFamily="18" charset="0"/>
              </a:rPr>
              <a:t>работодатель не вправе задерживать работника</a:t>
            </a:r>
            <a:r>
              <a:rPr lang="ru-RU" sz="2600" dirty="0">
                <a:solidFill>
                  <a:schemeClr val="bg2">
                    <a:lumMod val="25000"/>
                  </a:schemeClr>
                </a:solidFill>
                <a:latin typeface="Times New Roman" pitchFamily="18" charset="0"/>
                <a:cs typeface="Times New Roman" pitchFamily="18" charset="0"/>
              </a:rPr>
              <a:t>. Никакие причины не могут служить для этого основанием.</a:t>
            </a:r>
          </a:p>
          <a:p>
            <a:pPr algn="just"/>
            <a:r>
              <a:rPr lang="ru-RU" sz="2600" dirty="0">
                <a:solidFill>
                  <a:schemeClr val="bg2">
                    <a:lumMod val="25000"/>
                  </a:schemeClr>
                </a:solidFill>
                <a:latin typeface="Times New Roman" pitchFamily="18" charset="0"/>
                <a:cs typeface="Times New Roman" pitchFamily="18" charset="0"/>
              </a:rPr>
              <a:t>В том случае, если работодатель по истечении срока предупреждения не уволил работника, </a:t>
            </a:r>
            <a:r>
              <a:rPr lang="ru-RU" sz="2600" b="1" i="1" dirty="0">
                <a:solidFill>
                  <a:schemeClr val="tx2">
                    <a:lumMod val="75000"/>
                  </a:schemeClr>
                </a:solidFill>
                <a:latin typeface="Times New Roman" pitchFamily="18" charset="0"/>
                <a:cs typeface="Times New Roman" pitchFamily="18" charset="0"/>
              </a:rPr>
              <a:t>он вправе не выходить на работу.</a:t>
            </a:r>
          </a:p>
          <a:p>
            <a:endParaRPr lang="ru-RU" dirty="0">
              <a:solidFill>
                <a:schemeClr val="tx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32335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2856"/>
            <a:ext cx="7772400" cy="2376264"/>
          </a:xfrm>
        </p:spPr>
        <p:txBody>
          <a:bodyPr>
            <a:noAutofit/>
          </a:bodyPr>
          <a:lstStyle/>
          <a:p>
            <a:r>
              <a:rPr lang="ru-RU" sz="4800" b="1" dirty="0" smtClean="0">
                <a:effectLst/>
                <a:latin typeface="Times New Roman" pitchFamily="18" charset="0"/>
                <a:cs typeface="Times New Roman" pitchFamily="18" charset="0"/>
              </a:rPr>
              <a:t> </a:t>
            </a:r>
            <a:r>
              <a:rPr lang="ru-RU" sz="4800" b="1" dirty="0">
                <a:effectLst/>
                <a:latin typeface="Times New Roman" pitchFamily="18" charset="0"/>
                <a:cs typeface="Times New Roman" pitchFamily="18" charset="0"/>
              </a:rPr>
              <a:t>Расторжение трудового договора по инициативе работодателя</a:t>
            </a:r>
            <a:endParaRPr lang="ru-RU" sz="48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339607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332657"/>
            <a:ext cx="8229600" cy="3960439"/>
          </a:xfrm>
        </p:spPr>
        <p:txBody>
          <a:bodyPr>
            <a:normAutofit/>
          </a:bodyPr>
          <a:lstStyle/>
          <a:p>
            <a:pPr algn="just"/>
            <a:r>
              <a:rPr lang="ru-RU" b="1" u="sng" dirty="0">
                <a:solidFill>
                  <a:schemeClr val="tx2">
                    <a:lumMod val="75000"/>
                  </a:schemeClr>
                </a:solidFill>
                <a:latin typeface="Times New Roman" pitchFamily="18" charset="0"/>
                <a:cs typeface="Times New Roman" pitchFamily="18" charset="0"/>
              </a:rPr>
              <a:t>Перечень оснований  расторжения трудового договора по инициативе работодателя установлен ст. 81 Трудового кодекса </a:t>
            </a:r>
            <a:r>
              <a:rPr lang="ru-RU" b="1" u="sng" dirty="0" smtClean="0">
                <a:solidFill>
                  <a:schemeClr val="tx2">
                    <a:lumMod val="75000"/>
                  </a:schemeClr>
                </a:solidFill>
                <a:latin typeface="Times New Roman" pitchFamily="18" charset="0"/>
                <a:cs typeface="Times New Roman" pitchFamily="18" charset="0"/>
              </a:rPr>
              <a:t>РФ.</a:t>
            </a:r>
            <a:r>
              <a:rPr lang="ru-RU" b="1" dirty="0" smtClean="0">
                <a:solidFill>
                  <a:schemeClr val="tx2">
                    <a:lumMod val="75000"/>
                  </a:schemeClr>
                </a:solidFill>
                <a:latin typeface="Times New Roman" pitchFamily="18" charset="0"/>
                <a:cs typeface="Times New Roman" pitchFamily="18" charset="0"/>
              </a:rPr>
              <a:t> </a:t>
            </a:r>
            <a:r>
              <a:rPr lang="ru-RU" dirty="0" smtClean="0">
                <a:solidFill>
                  <a:schemeClr val="bg2">
                    <a:lumMod val="25000"/>
                  </a:schemeClr>
                </a:solidFill>
                <a:latin typeface="Times New Roman" pitchFamily="18" charset="0"/>
                <a:cs typeface="Times New Roman" pitchFamily="18" charset="0"/>
              </a:rPr>
              <a:t>Работодатель </a:t>
            </a:r>
            <a:r>
              <a:rPr lang="ru-RU" dirty="0">
                <a:solidFill>
                  <a:schemeClr val="bg2">
                    <a:lumMod val="25000"/>
                  </a:schemeClr>
                </a:solidFill>
                <a:latin typeface="Times New Roman" pitchFamily="18" charset="0"/>
                <a:cs typeface="Times New Roman" pitchFamily="18" charset="0"/>
              </a:rPr>
              <a:t>вправе уволить работника по своей инициативе только в тех случаях и по тем основаниям, которые предусмотрены законодательством. Увольнение работника без законных оснований или с нарушением установленных правил увольнения влечет за собой восстановление этого работника на работе с оплатой времени вынужденного прогула (ст. 394 ТК РФ).</a:t>
            </a:r>
          </a:p>
          <a:p>
            <a:endParaRPr lang="ru-RU" dirty="0"/>
          </a:p>
        </p:txBody>
      </p:sp>
    </p:spTree>
    <p:extLst>
      <p:ext uri="{BB962C8B-B14F-4D97-AF65-F5344CB8AC3E}">
        <p14:creationId xmlns:p14="http://schemas.microsoft.com/office/powerpoint/2010/main" val="141115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0"/>
            <a:ext cx="8229600" cy="836712"/>
          </a:xfrm>
        </p:spPr>
        <p:txBody>
          <a:bodyPr/>
          <a:lstStyle/>
          <a:p>
            <a:pPr>
              <a:lnSpc>
                <a:spcPct val="100000"/>
              </a:lnSpc>
            </a:pPr>
            <a:r>
              <a:rPr lang="ru-RU" sz="2800" b="1" u="sng" dirty="0" smtClean="0">
                <a:effectLst/>
                <a:latin typeface="Times New Roman" pitchFamily="18" charset="0"/>
                <a:cs typeface="Times New Roman" pitchFamily="18" charset="0"/>
              </a:rPr>
              <a:t>Основания расторжения трудового договора по инициативе работодателя.</a:t>
            </a:r>
            <a:endParaRPr lang="ru-RU" sz="2800" b="1" u="sng" dirty="0">
              <a:effectLst/>
              <a:latin typeface="Times New Roman" pitchFamily="18" charset="0"/>
              <a:cs typeface="Times New Roman" pitchFamily="18" charset="0"/>
            </a:endParaRPr>
          </a:p>
        </p:txBody>
      </p:sp>
      <p:sp>
        <p:nvSpPr>
          <p:cNvPr id="3" name="Объект 2"/>
          <p:cNvSpPr>
            <a:spLocks noGrp="1"/>
          </p:cNvSpPr>
          <p:nvPr>
            <p:ph idx="1"/>
          </p:nvPr>
        </p:nvSpPr>
        <p:spPr>
          <a:xfrm>
            <a:off x="457200" y="908720"/>
            <a:ext cx="8229600" cy="5544616"/>
          </a:xfrm>
        </p:spPr>
        <p:txBody>
          <a:bodyPr>
            <a:normAutofit fontScale="62500" lnSpcReduction="20000"/>
          </a:bodyPr>
          <a:lstStyle/>
          <a:p>
            <a:pPr algn="just"/>
            <a:r>
              <a:rPr lang="ru-RU" dirty="0" smtClean="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1 ст. 81 ТК РФ</a:t>
            </a:r>
            <a:r>
              <a:rPr lang="ru-RU" dirty="0">
                <a:solidFill>
                  <a:schemeClr val="bg2">
                    <a:lumMod val="25000"/>
                  </a:schemeClr>
                </a:solidFill>
                <a:latin typeface="Times New Roman" pitchFamily="18" charset="0"/>
                <a:cs typeface="Times New Roman" pitchFamily="18" charset="0"/>
              </a:rPr>
              <a:t> – ликвидация организации либо прекращение деятельности работодателем – физическим лицом. </a:t>
            </a:r>
            <a:endParaRPr lang="ru-RU" dirty="0" smtClean="0">
              <a:solidFill>
                <a:schemeClr val="bg2">
                  <a:lumMod val="25000"/>
                </a:schemeClr>
              </a:solidFill>
              <a:latin typeface="Times New Roman" pitchFamily="18" charset="0"/>
              <a:cs typeface="Times New Roman" pitchFamily="18" charset="0"/>
            </a:endParaRP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2 ст. 81 ТК РФ</a:t>
            </a:r>
            <a:r>
              <a:rPr lang="ru-RU" dirty="0">
                <a:solidFill>
                  <a:schemeClr val="bg2">
                    <a:lumMod val="25000"/>
                  </a:schemeClr>
                </a:solidFill>
                <a:latin typeface="Times New Roman" pitchFamily="18" charset="0"/>
                <a:cs typeface="Times New Roman" pitchFamily="18" charset="0"/>
              </a:rPr>
              <a:t> – сокращение численности или штата работников организации. Под сокращением численности следует понимать фактическое уменьшение числа работников организации.</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4 ст. 81 ТК РФ</a:t>
            </a:r>
            <a:r>
              <a:rPr lang="ru-RU" dirty="0">
                <a:solidFill>
                  <a:schemeClr val="bg2">
                    <a:lumMod val="25000"/>
                  </a:schemeClr>
                </a:solidFill>
                <a:latin typeface="Times New Roman" pitchFamily="18" charset="0"/>
                <a:cs typeface="Times New Roman" pitchFamily="18" charset="0"/>
              </a:rPr>
              <a:t> – смена собственника имущества организации (в отношении руководителя организации, его заместителей и главного бухгалтера).</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5 ст. 81 ТК РФ</a:t>
            </a:r>
            <a:r>
              <a:rPr lang="ru-RU" dirty="0">
                <a:solidFill>
                  <a:schemeClr val="bg2">
                    <a:lumMod val="25000"/>
                  </a:schemeClr>
                </a:solidFill>
                <a:latin typeface="Times New Roman" pitchFamily="18" charset="0"/>
                <a:cs typeface="Times New Roman" pitchFamily="18" charset="0"/>
              </a:rPr>
              <a:t> – неоднократное неисполнение работником без уважительных причин трудовых обязанностей, если он имеет дисциплинарное взыскание.</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6 ст. 81 ТК РФ</a:t>
            </a:r>
            <a:r>
              <a:rPr lang="ru-RU" dirty="0">
                <a:solidFill>
                  <a:schemeClr val="bg2">
                    <a:lumMod val="25000"/>
                  </a:schemeClr>
                </a:solidFill>
                <a:latin typeface="Times New Roman" pitchFamily="18" charset="0"/>
                <a:cs typeface="Times New Roman" pitchFamily="18" charset="0"/>
              </a:rPr>
              <a:t> – однократное грубое нарушение работником трудовых обязанностей.</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7 ст. 81 ТК РФ</a:t>
            </a:r>
            <a:r>
              <a:rPr lang="ru-RU" dirty="0">
                <a:solidFill>
                  <a:schemeClr val="bg2">
                    <a:lumMod val="25000"/>
                  </a:schemeClr>
                </a:solidFill>
                <a:latin typeface="Times New Roman" pitchFamily="18" charset="0"/>
                <a:cs typeface="Times New Roman" pitchFamily="18" charset="0"/>
              </a:rPr>
              <a:t> – совершение виновных действий работником, непосредственно обслуживающим денежные или товарные ценности, если эти действия дают основание для утраты доверия к нему со стороны работодателя.</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8 ст. 81 ТК РФ</a:t>
            </a:r>
            <a:r>
              <a:rPr lang="ru-RU" dirty="0">
                <a:solidFill>
                  <a:schemeClr val="bg2">
                    <a:lumMod val="25000"/>
                  </a:schemeClr>
                </a:solidFill>
                <a:latin typeface="Times New Roman" pitchFamily="18" charset="0"/>
                <a:cs typeface="Times New Roman" pitchFamily="18" charset="0"/>
              </a:rPr>
              <a:t> – совершение работником, выполняющим воспитательные функции, аморального проступка, несовместимого с продолжением данной работы.</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9 ст. 81 ТК РФ</a:t>
            </a:r>
            <a:r>
              <a:rPr lang="ru-RU" dirty="0">
                <a:solidFill>
                  <a:schemeClr val="bg2">
                    <a:lumMod val="25000"/>
                  </a:schemeClr>
                </a:solidFill>
                <a:latin typeface="Times New Roman" pitchFamily="18" charset="0"/>
                <a:cs typeface="Times New Roman" pitchFamily="18" charset="0"/>
              </a:rPr>
              <a:t> – принятие необоснованного решения руководителем организации (филиала, представительства), его заместителями и главным бухгалтером, повлекшего за собой нарушение сохранности имущества, неправомерное его использование или иной ущерб имуществу организации.</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10 ст. 81 ТК РФ</a:t>
            </a:r>
            <a:r>
              <a:rPr lang="ru-RU" dirty="0">
                <a:solidFill>
                  <a:schemeClr val="bg2">
                    <a:lumMod val="25000"/>
                  </a:schemeClr>
                </a:solidFill>
                <a:latin typeface="Times New Roman" pitchFamily="18" charset="0"/>
                <a:cs typeface="Times New Roman" pitchFamily="18" charset="0"/>
              </a:rPr>
              <a:t> – однократное грубое нарушение руководителем организации (филиала, представительства), его заместителями своих трудовых обязанностей.</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11 ст. 81 ТК РФ</a:t>
            </a:r>
            <a:r>
              <a:rPr lang="ru-RU" dirty="0">
                <a:solidFill>
                  <a:schemeClr val="bg2">
                    <a:lumMod val="25000"/>
                  </a:schemeClr>
                </a:solidFill>
                <a:latin typeface="Times New Roman" pitchFamily="18" charset="0"/>
                <a:cs typeface="Times New Roman" pitchFamily="18" charset="0"/>
              </a:rPr>
              <a:t> – представление работником работодателю подложенных документов или заведомо ложных сведений при заключении трудового договора.</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13 ст. 81 ТК РФ</a:t>
            </a:r>
            <a:r>
              <a:rPr lang="ru-RU" dirty="0">
                <a:solidFill>
                  <a:schemeClr val="bg2">
                    <a:lumMod val="25000"/>
                  </a:schemeClr>
                </a:solidFill>
                <a:latin typeface="Times New Roman" pitchFamily="18" charset="0"/>
                <a:cs typeface="Times New Roman" pitchFamily="18" charset="0"/>
              </a:rPr>
              <a:t> – по основаниям, предусмотренным трудовым договором с руководителем организации, членами коллегиального исполнительного органа организации.</a:t>
            </a:r>
          </a:p>
          <a:p>
            <a:pPr algn="just"/>
            <a:r>
              <a:rPr lang="ru-RU" dirty="0" smtClean="0">
                <a:solidFill>
                  <a:schemeClr val="bg2">
                    <a:lumMod val="25000"/>
                  </a:schemeClr>
                </a:solidFill>
                <a:latin typeface="Times New Roman" pitchFamily="18" charset="0"/>
                <a:cs typeface="Times New Roman" pitchFamily="18" charset="0"/>
              </a:rPr>
              <a:t>- </a:t>
            </a:r>
            <a:r>
              <a:rPr lang="ru-RU" b="1" dirty="0" smtClean="0">
                <a:solidFill>
                  <a:schemeClr val="bg2">
                    <a:lumMod val="25000"/>
                  </a:schemeClr>
                </a:solidFill>
                <a:latin typeface="Times New Roman" pitchFamily="18" charset="0"/>
                <a:cs typeface="Times New Roman" pitchFamily="18" charset="0"/>
              </a:rPr>
              <a:t>Пункт 14 ст. 81 ТКРФ </a:t>
            </a:r>
            <a:r>
              <a:rPr lang="ru-RU" dirty="0" smtClean="0">
                <a:solidFill>
                  <a:schemeClr val="bg2">
                    <a:lumMod val="25000"/>
                  </a:schemeClr>
                </a:solidFill>
                <a:latin typeface="Times New Roman" pitchFamily="18" charset="0"/>
                <a:cs typeface="Times New Roman" pitchFamily="18" charset="0"/>
              </a:rPr>
              <a:t>- в </a:t>
            </a:r>
            <a:r>
              <a:rPr lang="ru-RU" dirty="0">
                <a:solidFill>
                  <a:schemeClr val="bg2">
                    <a:lumMod val="25000"/>
                  </a:schemeClr>
                </a:solidFill>
                <a:latin typeface="Times New Roman" pitchFamily="18" charset="0"/>
                <a:cs typeface="Times New Roman" pitchFamily="18" charset="0"/>
              </a:rPr>
              <a:t>других случаях, установленных настоящим Кодексом и иными федеральными законами.</a:t>
            </a:r>
          </a:p>
        </p:txBody>
      </p:sp>
    </p:spTree>
    <p:extLst>
      <p:ext uri="{BB962C8B-B14F-4D97-AF65-F5344CB8AC3E}">
        <p14:creationId xmlns:p14="http://schemas.microsoft.com/office/powerpoint/2010/main" val="2769274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noAutofit/>
          </a:bodyPr>
          <a:lstStyle/>
          <a:p>
            <a:pPr>
              <a:lnSpc>
                <a:spcPct val="100000"/>
              </a:lnSpc>
            </a:pPr>
            <a:r>
              <a:rPr lang="ru-RU" sz="2800" b="1" u="sng" dirty="0">
                <a:effectLst/>
                <a:latin typeface="Times New Roman" pitchFamily="18" charset="0"/>
                <a:cs typeface="Times New Roman" pitchFamily="18" charset="0"/>
              </a:rPr>
              <a:t>Согласно ст. 261 Трудового кодекса РФ расторжение трудового договора по инициативе работодателя не допускается:</a:t>
            </a:r>
          </a:p>
        </p:txBody>
      </p:sp>
      <p:sp>
        <p:nvSpPr>
          <p:cNvPr id="3" name="Объект 2"/>
          <p:cNvSpPr>
            <a:spLocks noGrp="1"/>
          </p:cNvSpPr>
          <p:nvPr>
            <p:ph idx="1"/>
          </p:nvPr>
        </p:nvSpPr>
        <p:spPr/>
        <p:txBody>
          <a:bodyPr>
            <a:normAutofit/>
          </a:bodyPr>
          <a:lstStyle/>
          <a:p>
            <a:pPr lvl="0" algn="just"/>
            <a:r>
              <a:rPr lang="ru-RU" sz="2500" dirty="0" smtClean="0">
                <a:solidFill>
                  <a:schemeClr val="bg2">
                    <a:lumMod val="25000"/>
                  </a:schemeClr>
                </a:solidFill>
                <a:latin typeface="Times New Roman" pitchFamily="18" charset="0"/>
                <a:cs typeface="Times New Roman" pitchFamily="18" charset="0"/>
              </a:rPr>
              <a:t>с </a:t>
            </a:r>
            <a:r>
              <a:rPr lang="ru-RU" sz="2500" dirty="0">
                <a:solidFill>
                  <a:schemeClr val="bg2">
                    <a:lumMod val="25000"/>
                  </a:schemeClr>
                </a:solidFill>
                <a:latin typeface="Times New Roman" pitchFamily="18" charset="0"/>
                <a:cs typeface="Times New Roman" pitchFamily="18" charset="0"/>
              </a:rPr>
              <a:t>беременными женщинами, за исключением случаев ликвидации организации;</a:t>
            </a:r>
          </a:p>
          <a:p>
            <a:pPr lvl="0" algn="just"/>
            <a:r>
              <a:rPr lang="ru-RU" sz="2500" dirty="0">
                <a:solidFill>
                  <a:schemeClr val="bg2">
                    <a:lumMod val="25000"/>
                  </a:schemeClr>
                </a:solidFill>
                <a:latin typeface="Times New Roman" pitchFamily="18" charset="0"/>
                <a:cs typeface="Times New Roman" pitchFamily="18" charset="0"/>
              </a:rPr>
              <a:t>с женщинами, имеющими детей в возрасте до трех лет, одинокими матерями, воспитывающими ребенка в возрасте до 14 лет (ребенка-инвалида до 18 лет), другими лицами, воспитывающими указанных детей без матери (за исключением увольнения по п. 1, подп. «а» п. 3, п. 5 - 8, 10 и 11 ст. 81 Трудового кодекса РФ).</a:t>
            </a:r>
          </a:p>
          <a:p>
            <a:endParaRPr lang="ru-RU" dirty="0"/>
          </a:p>
        </p:txBody>
      </p:sp>
    </p:spTree>
    <p:extLst>
      <p:ext uri="{BB962C8B-B14F-4D97-AF65-F5344CB8AC3E}">
        <p14:creationId xmlns:p14="http://schemas.microsoft.com/office/powerpoint/2010/main" val="1390915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5"/>
            <a:ext cx="8229600" cy="4320479"/>
          </a:xfrm>
        </p:spPr>
        <p:txBody>
          <a:bodyPr>
            <a:normAutofit lnSpcReduction="10000"/>
          </a:bodyPr>
          <a:lstStyle/>
          <a:p>
            <a:pPr algn="just"/>
            <a:r>
              <a:rPr lang="ru-RU" dirty="0">
                <a:solidFill>
                  <a:schemeClr val="bg2">
                    <a:lumMod val="25000"/>
                  </a:schemeClr>
                </a:solidFill>
                <a:latin typeface="Times New Roman" pitchFamily="18" charset="0"/>
                <a:cs typeface="Times New Roman" pitchFamily="18" charset="0"/>
              </a:rPr>
              <a:t>Согласно ст. 269 Трудового кодекса РФ расторжение трудового договора с работниками в возрасте до 18 лет по инициативе работодателя (за исключением случая ликвидации организации) помимо соблюдения общего порядка допускается только с согласия соответствующей </a:t>
            </a:r>
            <a:r>
              <a:rPr lang="ru-RU" b="1" i="1" dirty="0">
                <a:solidFill>
                  <a:schemeClr val="tx2">
                    <a:lumMod val="75000"/>
                  </a:schemeClr>
                </a:solidFill>
                <a:latin typeface="Times New Roman" pitchFamily="18" charset="0"/>
                <a:cs typeface="Times New Roman" pitchFamily="18" charset="0"/>
              </a:rPr>
              <a:t>государственной инспекции труда и комиссии по делам несовершеннолетних и защите их прав.</a:t>
            </a:r>
          </a:p>
          <a:p>
            <a:pPr algn="just"/>
            <a:r>
              <a:rPr lang="ru-RU" dirty="0">
                <a:solidFill>
                  <a:schemeClr val="bg2">
                    <a:lumMod val="25000"/>
                  </a:schemeClr>
                </a:solidFill>
                <a:latin typeface="Times New Roman" pitchFamily="18" charset="0"/>
                <a:cs typeface="Times New Roman" pitchFamily="18" charset="0"/>
              </a:rPr>
              <a:t>Увольнение работников, являющихся членами профсоюза, по п. 2, п. 3 и п. 5 ст. 81 Трудового кодекса РФ производится </a:t>
            </a:r>
            <a:r>
              <a:rPr lang="ru-RU" b="1" i="1" dirty="0">
                <a:solidFill>
                  <a:schemeClr val="tx2">
                    <a:lumMod val="75000"/>
                  </a:schemeClr>
                </a:solidFill>
                <a:latin typeface="Times New Roman" pitchFamily="18" charset="0"/>
                <a:cs typeface="Times New Roman" pitchFamily="18" charset="0"/>
              </a:rPr>
              <a:t>с учетом мотивированного мнения выборного профсоюзного органа</a:t>
            </a:r>
            <a:r>
              <a:rPr lang="ru-RU" dirty="0">
                <a:solidFill>
                  <a:schemeClr val="bg2">
                    <a:lumMod val="25000"/>
                  </a:schemeClr>
                </a:solidFill>
                <a:latin typeface="Times New Roman" pitchFamily="18" charset="0"/>
                <a:cs typeface="Times New Roman" pitchFamily="18" charset="0"/>
              </a:rPr>
              <a:t> данной организации в соответствии со ст. 373 Трудового кодекса РФ.</a:t>
            </a:r>
          </a:p>
          <a:p>
            <a:endParaRPr lang="ru-RU" dirty="0"/>
          </a:p>
        </p:txBody>
      </p:sp>
    </p:spTree>
    <p:extLst>
      <p:ext uri="{BB962C8B-B14F-4D97-AF65-F5344CB8AC3E}">
        <p14:creationId xmlns:p14="http://schemas.microsoft.com/office/powerpoint/2010/main" val="1524758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0"/>
            <a:ext cx="8229600" cy="2348880"/>
          </a:xfrm>
        </p:spPr>
        <p:txBody>
          <a:bodyPr/>
          <a:lstStyle/>
          <a:p>
            <a:pPr>
              <a:lnSpc>
                <a:spcPct val="100000"/>
              </a:lnSpc>
            </a:pPr>
            <a:r>
              <a:rPr lang="ru-RU" sz="2400" dirty="0">
                <a:effectLst/>
                <a:latin typeface="Times New Roman" pitchFamily="18" charset="0"/>
                <a:cs typeface="Times New Roman" pitchFamily="18" charset="0"/>
              </a:rPr>
              <a:t>Согласно ст. 192 Трудового кодекса РФ за совершение дисциплинарного проступка, то есть неисполнение или ненадлежащее исполнение работником по его вине возложенных на него трудовых обязанностей, </a:t>
            </a:r>
            <a:r>
              <a:rPr lang="ru-RU" sz="2400" dirty="0" smtClean="0">
                <a:effectLst/>
                <a:latin typeface="Times New Roman" pitchFamily="18" charset="0"/>
                <a:cs typeface="Times New Roman" pitchFamily="18" charset="0"/>
              </a:rPr>
              <a:t/>
            </a:r>
            <a:br>
              <a:rPr lang="ru-RU" sz="2400" dirty="0" smtClean="0">
                <a:effectLst/>
                <a:latin typeface="Times New Roman" pitchFamily="18" charset="0"/>
                <a:cs typeface="Times New Roman" pitchFamily="18" charset="0"/>
              </a:rPr>
            </a:br>
            <a:r>
              <a:rPr lang="ru-RU" sz="2400" b="1" u="sng" dirty="0" smtClean="0">
                <a:effectLst/>
                <a:latin typeface="Times New Roman" pitchFamily="18" charset="0"/>
                <a:cs typeface="Times New Roman" pitchFamily="18" charset="0"/>
              </a:rPr>
              <a:t>работодатель </a:t>
            </a:r>
            <a:r>
              <a:rPr lang="ru-RU" sz="2400" b="1" u="sng" dirty="0">
                <a:effectLst/>
                <a:latin typeface="Times New Roman" pitchFamily="18" charset="0"/>
                <a:cs typeface="Times New Roman" pitchFamily="18" charset="0"/>
              </a:rPr>
              <a:t>имеет право применить следующие дисциплинарные взыскания</a:t>
            </a:r>
            <a:r>
              <a:rPr lang="ru-RU" sz="2400" b="1" u="sng" dirty="0" smtClean="0">
                <a:effectLst/>
                <a:latin typeface="Times New Roman" pitchFamily="18" charset="0"/>
                <a:cs typeface="Times New Roman" pitchFamily="18" charset="0"/>
              </a:rPr>
              <a:t>:</a:t>
            </a:r>
            <a:endParaRPr lang="ru-RU" sz="2400" b="1" u="sng" dirty="0">
              <a:latin typeface="Times New Roman" pitchFamily="18" charset="0"/>
              <a:cs typeface="Times New Roman"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877195021"/>
              </p:ext>
            </p:extLst>
          </p:nvPr>
        </p:nvGraphicFramePr>
        <p:xfrm>
          <a:off x="457200" y="2492896"/>
          <a:ext cx="8229600" cy="3633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4247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96752"/>
          </a:xfrm>
        </p:spPr>
        <p:txBody>
          <a:bodyPr/>
          <a:lstStyle/>
          <a:p>
            <a:pPr>
              <a:lnSpc>
                <a:spcPct val="100000"/>
              </a:lnSpc>
            </a:pPr>
            <a:r>
              <a:rPr lang="x-none" sz="2400" b="1" u="sng">
                <a:effectLst/>
                <a:latin typeface="Times New Roman" pitchFamily="18" charset="0"/>
                <a:cs typeface="Times New Roman" pitchFamily="18" charset="0"/>
              </a:rPr>
              <a:t>Представляется, что к дисциплинарному взысканию в виде увольнения могут быть отнесены увольнения по следующим основаниям в случаях:</a:t>
            </a:r>
            <a:endParaRPr lang="ru-RU" sz="2400" b="1" u="sng" dirty="0">
              <a:effectLst/>
              <a:latin typeface="Times New Roman" pitchFamily="18" charset="0"/>
              <a:cs typeface="Times New Roman" pitchFamily="18" charset="0"/>
            </a:endParaRPr>
          </a:p>
        </p:txBody>
      </p:sp>
      <p:sp>
        <p:nvSpPr>
          <p:cNvPr id="3" name="Объект 2"/>
          <p:cNvSpPr>
            <a:spLocks noGrp="1"/>
          </p:cNvSpPr>
          <p:nvPr>
            <p:ph idx="1"/>
          </p:nvPr>
        </p:nvSpPr>
        <p:spPr>
          <a:xfrm>
            <a:off x="457200" y="1268760"/>
            <a:ext cx="8229600" cy="5256584"/>
          </a:xfrm>
        </p:spPr>
        <p:txBody>
          <a:bodyPr>
            <a:normAutofit fontScale="62500" lnSpcReduction="20000"/>
          </a:bodyPr>
          <a:lstStyle/>
          <a:p>
            <a:pPr lvl="0" algn="just"/>
            <a:r>
              <a:rPr lang="ru-RU" sz="2900" dirty="0">
                <a:solidFill>
                  <a:schemeClr val="bg2">
                    <a:lumMod val="25000"/>
                  </a:schemeClr>
                </a:solidFill>
                <a:latin typeface="Times New Roman" pitchFamily="18" charset="0"/>
                <a:cs typeface="Times New Roman" pitchFamily="18" charset="0"/>
              </a:rPr>
              <a:t>Н</a:t>
            </a:r>
            <a:r>
              <a:rPr lang="ru-RU" sz="2900" dirty="0" smtClean="0">
                <a:solidFill>
                  <a:schemeClr val="bg2">
                    <a:lumMod val="25000"/>
                  </a:schemeClr>
                </a:solidFill>
                <a:latin typeface="Times New Roman" pitchFamily="18" charset="0"/>
                <a:cs typeface="Times New Roman" pitchFamily="18" charset="0"/>
              </a:rPr>
              <a:t>еоднократного </a:t>
            </a:r>
            <a:r>
              <a:rPr lang="ru-RU" sz="2900" dirty="0">
                <a:solidFill>
                  <a:schemeClr val="bg2">
                    <a:lumMod val="25000"/>
                  </a:schemeClr>
                </a:solidFill>
                <a:latin typeface="Times New Roman" pitchFamily="18" charset="0"/>
                <a:cs typeface="Times New Roman" pitchFamily="18" charset="0"/>
              </a:rPr>
              <a:t>неисполнения работником без уважительных причин трудовых обязанностей, если он имеет дисциплинарное взыскание (п. 5 ст. 81 ТК РФ);</a:t>
            </a:r>
          </a:p>
          <a:p>
            <a:pPr lvl="0" algn="just"/>
            <a:r>
              <a:rPr lang="ru-RU" sz="2900" dirty="0">
                <a:solidFill>
                  <a:schemeClr val="bg2">
                    <a:lumMod val="25000"/>
                  </a:schemeClr>
                </a:solidFill>
                <a:latin typeface="Times New Roman" pitchFamily="18" charset="0"/>
                <a:cs typeface="Times New Roman" pitchFamily="18" charset="0"/>
              </a:rPr>
              <a:t>О</a:t>
            </a:r>
            <a:r>
              <a:rPr lang="ru-RU" sz="2900" dirty="0" smtClean="0">
                <a:solidFill>
                  <a:schemeClr val="bg2">
                    <a:lumMod val="25000"/>
                  </a:schemeClr>
                </a:solidFill>
                <a:latin typeface="Times New Roman" pitchFamily="18" charset="0"/>
                <a:cs typeface="Times New Roman" pitchFamily="18" charset="0"/>
              </a:rPr>
              <a:t>днократного </a:t>
            </a:r>
            <a:r>
              <a:rPr lang="ru-RU" sz="2900" dirty="0">
                <a:solidFill>
                  <a:schemeClr val="bg2">
                    <a:lumMod val="25000"/>
                  </a:schemeClr>
                </a:solidFill>
                <a:latin typeface="Times New Roman" pitchFamily="18" charset="0"/>
                <a:cs typeface="Times New Roman" pitchFamily="18" charset="0"/>
              </a:rPr>
              <a:t>грубого нарушения работником трудовых обязанностей (подп. «а» - «д» п. 6 ст. 81 ТК РФ);</a:t>
            </a:r>
          </a:p>
          <a:p>
            <a:pPr lvl="0" algn="just"/>
            <a:r>
              <a:rPr lang="ru-RU" sz="2900" dirty="0">
                <a:solidFill>
                  <a:schemeClr val="bg2">
                    <a:lumMod val="25000"/>
                  </a:schemeClr>
                </a:solidFill>
                <a:latin typeface="Times New Roman" pitchFamily="18" charset="0"/>
                <a:cs typeface="Times New Roman" pitchFamily="18" charset="0"/>
              </a:rPr>
              <a:t>С</a:t>
            </a:r>
            <a:r>
              <a:rPr lang="ru-RU" sz="2900" dirty="0" smtClean="0">
                <a:solidFill>
                  <a:schemeClr val="bg2">
                    <a:lumMod val="25000"/>
                  </a:schemeClr>
                </a:solidFill>
                <a:latin typeface="Times New Roman" pitchFamily="18" charset="0"/>
                <a:cs typeface="Times New Roman" pitchFamily="18" charset="0"/>
              </a:rPr>
              <a:t>овершения </a:t>
            </a:r>
            <a:r>
              <a:rPr lang="ru-RU" sz="2900" dirty="0">
                <a:solidFill>
                  <a:schemeClr val="bg2">
                    <a:lumMod val="25000"/>
                  </a:schemeClr>
                </a:solidFill>
                <a:latin typeface="Times New Roman" pitchFamily="18" charset="0"/>
                <a:cs typeface="Times New Roman" pitchFamily="18" charset="0"/>
              </a:rPr>
              <a:t>виновных действий работником, непосредственно обслуживающим денежные или товарные ценности, если действия дают основания для утраты доверия к нему со стороны работодателя (п. 7 ст. 81 ТК РФ);</a:t>
            </a:r>
          </a:p>
          <a:p>
            <a:pPr lvl="0" algn="just"/>
            <a:r>
              <a:rPr lang="ru-RU" sz="2900" dirty="0">
                <a:solidFill>
                  <a:schemeClr val="bg2">
                    <a:lumMod val="25000"/>
                  </a:schemeClr>
                </a:solidFill>
                <a:latin typeface="Times New Roman" pitchFamily="18" charset="0"/>
                <a:cs typeface="Times New Roman" pitchFamily="18" charset="0"/>
              </a:rPr>
              <a:t>С</a:t>
            </a:r>
            <a:r>
              <a:rPr lang="ru-RU" sz="2900" dirty="0" smtClean="0">
                <a:solidFill>
                  <a:schemeClr val="bg2">
                    <a:lumMod val="25000"/>
                  </a:schemeClr>
                </a:solidFill>
                <a:latin typeface="Times New Roman" pitchFamily="18" charset="0"/>
                <a:cs typeface="Times New Roman" pitchFamily="18" charset="0"/>
              </a:rPr>
              <a:t>овершения </a:t>
            </a:r>
            <a:r>
              <a:rPr lang="ru-RU" sz="2900" dirty="0">
                <a:solidFill>
                  <a:schemeClr val="bg2">
                    <a:lumMod val="25000"/>
                  </a:schemeClr>
                </a:solidFill>
                <a:latin typeface="Times New Roman" pitchFamily="18" charset="0"/>
                <a:cs typeface="Times New Roman" pitchFamily="18" charset="0"/>
              </a:rPr>
              <a:t>работником, выполняющим воспитательные функции, аморального проступка, несовместимого с продолжением данной работы (п. 8 ст. 81 ТК РФ);</a:t>
            </a:r>
          </a:p>
          <a:p>
            <a:pPr lvl="0" algn="just"/>
            <a:r>
              <a:rPr lang="ru-RU" sz="2900" dirty="0">
                <a:solidFill>
                  <a:schemeClr val="bg2">
                    <a:lumMod val="25000"/>
                  </a:schemeClr>
                </a:solidFill>
                <a:latin typeface="Times New Roman" pitchFamily="18" charset="0"/>
                <a:cs typeface="Times New Roman" pitchFamily="18" charset="0"/>
              </a:rPr>
              <a:t>П</a:t>
            </a:r>
            <a:r>
              <a:rPr lang="ru-RU" sz="2900" dirty="0" smtClean="0">
                <a:solidFill>
                  <a:schemeClr val="bg2">
                    <a:lumMod val="25000"/>
                  </a:schemeClr>
                </a:solidFill>
                <a:latin typeface="Times New Roman" pitchFamily="18" charset="0"/>
                <a:cs typeface="Times New Roman" pitchFamily="18" charset="0"/>
              </a:rPr>
              <a:t>ринятия </a:t>
            </a:r>
            <a:r>
              <a:rPr lang="ru-RU" sz="2900" dirty="0">
                <a:solidFill>
                  <a:schemeClr val="bg2">
                    <a:lumMod val="25000"/>
                  </a:schemeClr>
                </a:solidFill>
                <a:latin typeface="Times New Roman" pitchFamily="18" charset="0"/>
                <a:cs typeface="Times New Roman" pitchFamily="18" charset="0"/>
              </a:rPr>
              <a:t>необоснованного решения руководителем организации (филиала, представительства), его заместителями и главным бухгалтером, повлекшего за собой нарушение сохранности имущества, неправомерное его использование или иной ущерб имуществу организации (п. 9 ст. 81 ТК РФ);</a:t>
            </a:r>
          </a:p>
          <a:p>
            <a:pPr lvl="0" algn="just"/>
            <a:r>
              <a:rPr lang="ru-RU" sz="2900" dirty="0">
                <a:solidFill>
                  <a:schemeClr val="bg2">
                    <a:lumMod val="25000"/>
                  </a:schemeClr>
                </a:solidFill>
                <a:latin typeface="Times New Roman" pitchFamily="18" charset="0"/>
                <a:cs typeface="Times New Roman" pitchFamily="18" charset="0"/>
              </a:rPr>
              <a:t>О</a:t>
            </a:r>
            <a:r>
              <a:rPr lang="ru-RU" sz="2900" dirty="0" smtClean="0">
                <a:solidFill>
                  <a:schemeClr val="bg2">
                    <a:lumMod val="25000"/>
                  </a:schemeClr>
                </a:solidFill>
                <a:latin typeface="Times New Roman" pitchFamily="18" charset="0"/>
                <a:cs typeface="Times New Roman" pitchFamily="18" charset="0"/>
              </a:rPr>
              <a:t>днократного </a:t>
            </a:r>
            <a:r>
              <a:rPr lang="ru-RU" sz="2900" dirty="0">
                <a:solidFill>
                  <a:schemeClr val="bg2">
                    <a:lumMod val="25000"/>
                  </a:schemeClr>
                </a:solidFill>
                <a:latin typeface="Times New Roman" pitchFamily="18" charset="0"/>
                <a:cs typeface="Times New Roman" pitchFamily="18" charset="0"/>
              </a:rPr>
              <a:t>грубого нарушения руководителем организации (филиала, представительства), его заместителями своих трудовых обязанностей (п. 10 ст. 81 ТК РФ);</a:t>
            </a:r>
          </a:p>
          <a:p>
            <a:pPr lvl="0" algn="just"/>
            <a:r>
              <a:rPr lang="ru-RU" sz="2900" dirty="0">
                <a:solidFill>
                  <a:schemeClr val="bg2">
                    <a:lumMod val="25000"/>
                  </a:schemeClr>
                </a:solidFill>
                <a:latin typeface="Times New Roman" pitchFamily="18" charset="0"/>
                <a:cs typeface="Times New Roman" pitchFamily="18" charset="0"/>
              </a:rPr>
              <a:t>П</a:t>
            </a:r>
            <a:r>
              <a:rPr lang="ru-RU" sz="2900" dirty="0" smtClean="0">
                <a:solidFill>
                  <a:schemeClr val="bg2">
                    <a:lumMod val="25000"/>
                  </a:schemeClr>
                </a:solidFill>
                <a:latin typeface="Times New Roman" pitchFamily="18" charset="0"/>
                <a:cs typeface="Times New Roman" pitchFamily="18" charset="0"/>
              </a:rPr>
              <a:t>редставления </a:t>
            </a:r>
            <a:r>
              <a:rPr lang="ru-RU" sz="2900" dirty="0">
                <a:solidFill>
                  <a:schemeClr val="bg2">
                    <a:lumMod val="25000"/>
                  </a:schemeClr>
                </a:solidFill>
                <a:latin typeface="Times New Roman" pitchFamily="18" charset="0"/>
                <a:cs typeface="Times New Roman" pitchFamily="18" charset="0"/>
              </a:rPr>
              <a:t>работником работодателю подложных документов или заведомо ложных сведений при заключении трудового договора (п. 11 ст. 81 ТК РФ).</a:t>
            </a:r>
          </a:p>
          <a:p>
            <a:endParaRPr lang="ru-RU" dirty="0"/>
          </a:p>
        </p:txBody>
      </p:sp>
    </p:spTree>
    <p:extLst>
      <p:ext uri="{BB962C8B-B14F-4D97-AF65-F5344CB8AC3E}">
        <p14:creationId xmlns:p14="http://schemas.microsoft.com/office/powerpoint/2010/main" val="28095806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451</TotalTime>
  <Words>1664</Words>
  <Application>Microsoft Office PowerPoint</Application>
  <PresentationFormat>Экран (4:3)</PresentationFormat>
  <Paragraphs>61</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Исполнительная</vt:lpstr>
      <vt:lpstr> Расторжение трудового договора по инициативе работника</vt:lpstr>
      <vt:lpstr>Презентация PowerPoint</vt:lpstr>
      <vt:lpstr> Расторжение трудового договора по инициативе работодателя</vt:lpstr>
      <vt:lpstr>Презентация PowerPoint</vt:lpstr>
      <vt:lpstr>Основания расторжения трудового договора по инициативе работодателя.</vt:lpstr>
      <vt:lpstr>Согласно ст. 261 Трудового кодекса РФ расторжение трудового договора по инициативе работодателя не допускается:</vt:lpstr>
      <vt:lpstr>Презентация PowerPoint</vt:lpstr>
      <vt:lpstr>Согласно ст. 192 Трудового кодекса РФ за совершение дисциплинарного проступка, то есть неисполнение или ненадлежащее исполнение работником по его вине возложенных на него трудовых обязанностей,  работодатель имеет право применить следующие дисциплинарные взыскания:</vt:lpstr>
      <vt:lpstr>Представляется, что к дисциплинарному взысканию в виде увольнения могут быть отнесены увольнения по следующим основаниям в случаях:</vt:lpstr>
      <vt:lpstr>Прекращение трудового договора по обстоятельствам, не зависящим от воли сторон</vt:lpstr>
      <vt:lpstr>Согласно ст. 83 Трудового кодекса РФ трудовой договор подлежит прекращению по следующим обстоятельствам, не зависящим от воли сторон:</vt:lpstr>
      <vt:lpstr>Презентация PowerPoint</vt:lpstr>
      <vt:lpstr>Презентация PowerPoint</vt:lpstr>
      <vt:lpstr>Прекращение трудового договора вследствие нарушения установленных ТКРФ или иным федеральным законом обязательных правил при заключении трудового договора</vt:lpstr>
      <vt:lpstr>Трудовой договор прекращается вследствие нарушения установленных ТК РФ или иным федеральным законом правил его заключения (п. 11 ст. 77 ТК РФ),  если  нарушение этих правил исключает возможность продолжения работы в следующих случаях: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7.  Рабочее время</dc:title>
  <dc:creator>User</dc:creator>
  <cp:lastModifiedBy>Пользователь</cp:lastModifiedBy>
  <cp:revision>105</cp:revision>
  <dcterms:created xsi:type="dcterms:W3CDTF">2017-03-24T18:04:21Z</dcterms:created>
  <dcterms:modified xsi:type="dcterms:W3CDTF">2020-11-19T08:57:49Z</dcterms:modified>
</cp:coreProperties>
</file>