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487096D-F3B2-4108-87CE-DDD4558F1495}" type="datetimeFigureOut">
              <a:rPr lang="ru-RU" smtClean="0"/>
              <a:t>19.11.2020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CFCC6-4242-4F29-AB83-62993EB1D4B1}" type="slidenum">
              <a:rPr lang="ru-RU" smtClean="0"/>
              <a:t>‹#›</a:t>
            </a:fld>
            <a:endParaRPr lang="ru-RU"/>
          </a:p>
        </p:txBody>
      </p:sp>
    </p:spTree>
    <p:extLst>
      <p:ext uri="{BB962C8B-B14F-4D97-AF65-F5344CB8AC3E}">
        <p14:creationId xmlns:p14="http://schemas.microsoft.com/office/powerpoint/2010/main" val="4173203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87096D-F3B2-4108-87CE-DDD4558F1495}" type="datetimeFigureOut">
              <a:rPr lang="ru-RU" smtClean="0"/>
              <a:t>19.11.2020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CFCC6-4242-4F29-AB83-62993EB1D4B1}" type="slidenum">
              <a:rPr lang="ru-RU" smtClean="0"/>
              <a:t>‹#›</a:t>
            </a:fld>
            <a:endParaRPr lang="ru-RU"/>
          </a:p>
        </p:txBody>
      </p:sp>
    </p:spTree>
    <p:extLst>
      <p:ext uri="{BB962C8B-B14F-4D97-AF65-F5344CB8AC3E}">
        <p14:creationId xmlns:p14="http://schemas.microsoft.com/office/powerpoint/2010/main" val="155310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87096D-F3B2-4108-87CE-DDD4558F1495}" type="datetimeFigureOut">
              <a:rPr lang="ru-RU" smtClean="0"/>
              <a:t>19.11.2020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CFCC6-4242-4F29-AB83-62993EB1D4B1}" type="slidenum">
              <a:rPr lang="ru-RU" smtClean="0"/>
              <a:t>‹#›</a:t>
            </a:fld>
            <a:endParaRPr lang="ru-RU"/>
          </a:p>
        </p:txBody>
      </p:sp>
    </p:spTree>
    <p:extLst>
      <p:ext uri="{BB962C8B-B14F-4D97-AF65-F5344CB8AC3E}">
        <p14:creationId xmlns:p14="http://schemas.microsoft.com/office/powerpoint/2010/main" val="3864048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87096D-F3B2-4108-87CE-DDD4558F1495}" type="datetimeFigureOut">
              <a:rPr lang="ru-RU" smtClean="0"/>
              <a:t>19.11.2020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CFCC6-4242-4F29-AB83-62993EB1D4B1}" type="slidenum">
              <a:rPr lang="ru-RU" smtClean="0"/>
              <a:t>‹#›</a:t>
            </a:fld>
            <a:endParaRPr lang="ru-RU"/>
          </a:p>
        </p:txBody>
      </p:sp>
    </p:spTree>
    <p:extLst>
      <p:ext uri="{BB962C8B-B14F-4D97-AF65-F5344CB8AC3E}">
        <p14:creationId xmlns:p14="http://schemas.microsoft.com/office/powerpoint/2010/main" val="3411324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487096D-F3B2-4108-87CE-DDD4558F1495}" type="datetimeFigureOut">
              <a:rPr lang="ru-RU" smtClean="0"/>
              <a:t>19.11.2020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CFCC6-4242-4F29-AB83-62993EB1D4B1}" type="slidenum">
              <a:rPr lang="ru-RU" smtClean="0"/>
              <a:t>‹#›</a:t>
            </a:fld>
            <a:endParaRPr lang="ru-RU"/>
          </a:p>
        </p:txBody>
      </p:sp>
    </p:spTree>
    <p:extLst>
      <p:ext uri="{BB962C8B-B14F-4D97-AF65-F5344CB8AC3E}">
        <p14:creationId xmlns:p14="http://schemas.microsoft.com/office/powerpoint/2010/main" val="1958332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487096D-F3B2-4108-87CE-DDD4558F1495}" type="datetimeFigureOut">
              <a:rPr lang="ru-RU" smtClean="0"/>
              <a:t>19.11.2020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CFCC6-4242-4F29-AB83-62993EB1D4B1}" type="slidenum">
              <a:rPr lang="ru-RU" smtClean="0"/>
              <a:t>‹#›</a:t>
            </a:fld>
            <a:endParaRPr lang="ru-RU"/>
          </a:p>
        </p:txBody>
      </p:sp>
    </p:spTree>
    <p:extLst>
      <p:ext uri="{BB962C8B-B14F-4D97-AF65-F5344CB8AC3E}">
        <p14:creationId xmlns:p14="http://schemas.microsoft.com/office/powerpoint/2010/main" val="1827415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487096D-F3B2-4108-87CE-DDD4558F1495}" type="datetimeFigureOut">
              <a:rPr lang="ru-RU" smtClean="0"/>
              <a:t>19.11.2020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CFCC6-4242-4F29-AB83-62993EB1D4B1}" type="slidenum">
              <a:rPr lang="ru-RU" smtClean="0"/>
              <a:t>‹#›</a:t>
            </a:fld>
            <a:endParaRPr lang="ru-RU"/>
          </a:p>
        </p:txBody>
      </p:sp>
    </p:spTree>
    <p:extLst>
      <p:ext uri="{BB962C8B-B14F-4D97-AF65-F5344CB8AC3E}">
        <p14:creationId xmlns:p14="http://schemas.microsoft.com/office/powerpoint/2010/main" val="2643424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487096D-F3B2-4108-87CE-DDD4558F1495}" type="datetimeFigureOut">
              <a:rPr lang="ru-RU" smtClean="0"/>
              <a:t>19.11.2020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CFCC6-4242-4F29-AB83-62993EB1D4B1}" type="slidenum">
              <a:rPr lang="ru-RU" smtClean="0"/>
              <a:t>‹#›</a:t>
            </a:fld>
            <a:endParaRPr lang="ru-RU"/>
          </a:p>
        </p:txBody>
      </p:sp>
    </p:spTree>
    <p:extLst>
      <p:ext uri="{BB962C8B-B14F-4D97-AF65-F5344CB8AC3E}">
        <p14:creationId xmlns:p14="http://schemas.microsoft.com/office/powerpoint/2010/main" val="7487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487096D-F3B2-4108-87CE-DDD4558F1495}" type="datetimeFigureOut">
              <a:rPr lang="ru-RU" smtClean="0"/>
              <a:t>19.11.2020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CFCC6-4242-4F29-AB83-62993EB1D4B1}" type="slidenum">
              <a:rPr lang="ru-RU" smtClean="0"/>
              <a:t>‹#›</a:t>
            </a:fld>
            <a:endParaRPr lang="ru-RU"/>
          </a:p>
        </p:txBody>
      </p:sp>
    </p:spTree>
    <p:extLst>
      <p:ext uri="{BB962C8B-B14F-4D97-AF65-F5344CB8AC3E}">
        <p14:creationId xmlns:p14="http://schemas.microsoft.com/office/powerpoint/2010/main" val="349093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487096D-F3B2-4108-87CE-DDD4558F1495}" type="datetimeFigureOut">
              <a:rPr lang="ru-RU" smtClean="0"/>
              <a:t>19.11.2020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CFCC6-4242-4F29-AB83-62993EB1D4B1}" type="slidenum">
              <a:rPr lang="ru-RU" smtClean="0"/>
              <a:t>‹#›</a:t>
            </a:fld>
            <a:endParaRPr lang="ru-RU"/>
          </a:p>
        </p:txBody>
      </p:sp>
    </p:spTree>
    <p:extLst>
      <p:ext uri="{BB962C8B-B14F-4D97-AF65-F5344CB8AC3E}">
        <p14:creationId xmlns:p14="http://schemas.microsoft.com/office/powerpoint/2010/main" val="1107952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487096D-F3B2-4108-87CE-DDD4558F1495}" type="datetimeFigureOut">
              <a:rPr lang="ru-RU" smtClean="0"/>
              <a:t>19.11.2020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CFCC6-4242-4F29-AB83-62993EB1D4B1}" type="slidenum">
              <a:rPr lang="ru-RU" smtClean="0"/>
              <a:t>‹#›</a:t>
            </a:fld>
            <a:endParaRPr lang="ru-RU"/>
          </a:p>
        </p:txBody>
      </p:sp>
    </p:spTree>
    <p:extLst>
      <p:ext uri="{BB962C8B-B14F-4D97-AF65-F5344CB8AC3E}">
        <p14:creationId xmlns:p14="http://schemas.microsoft.com/office/powerpoint/2010/main" val="200952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7096D-F3B2-4108-87CE-DDD4558F1495}" type="datetimeFigureOut">
              <a:rPr lang="ru-RU" smtClean="0"/>
              <a:t>19.11.2020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CFCC6-4242-4F29-AB83-62993EB1D4B1}" type="slidenum">
              <a:rPr lang="ru-RU" smtClean="0"/>
              <a:t>‹#›</a:t>
            </a:fld>
            <a:endParaRPr lang="ru-RU"/>
          </a:p>
        </p:txBody>
      </p:sp>
    </p:spTree>
    <p:extLst>
      <p:ext uri="{BB962C8B-B14F-4D97-AF65-F5344CB8AC3E}">
        <p14:creationId xmlns:p14="http://schemas.microsoft.com/office/powerpoint/2010/main" val="1604815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764704"/>
            <a:ext cx="7772400" cy="4032448"/>
          </a:xfrm>
        </p:spPr>
        <p:txBody>
          <a:bodyPr>
            <a:noAutofit/>
          </a:bodyPr>
          <a:lstStyle/>
          <a:p>
            <a:pPr algn="l"/>
            <a:r>
              <a:rPr lang="ru-RU" sz="2400" b="1" dirty="0">
                <a:latin typeface="Times New Roman" pitchFamily="18" charset="0"/>
                <a:cs typeface="Times New Roman" pitchFamily="18" charset="0"/>
              </a:rPr>
              <a:t> </a:t>
            </a:r>
            <a:r>
              <a:rPr lang="ru-RU" sz="2400" b="1" dirty="0" smtClean="0">
                <a:latin typeface="Times New Roman" pitchFamily="18" charset="0"/>
                <a:cs typeface="Times New Roman" pitchFamily="18" charset="0"/>
              </a:rPr>
              <a:t>                       Вещественные доказательства</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Согласно ст. 73 ГПК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вещественными доказательствами являются предметы, которые по своему внешнему виду, свойствам, месту нахождения или по иным признакам могут служить средством установления обстоятельств, имеющих значение для рассмотрения и разрешения дела.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555043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pPr marL="0" indent="0">
              <a:buNone/>
            </a:pPr>
            <a:r>
              <a:rPr lang="ru-RU" sz="2000" b="1" dirty="0" smtClean="0">
                <a:latin typeface="Times New Roman" pitchFamily="18" charset="0"/>
                <a:cs typeface="Times New Roman" pitchFamily="18" charset="0"/>
              </a:rPr>
              <a:t>В </a:t>
            </a:r>
            <a:r>
              <a:rPr lang="ru-RU" sz="2000" b="1" dirty="0">
                <a:latin typeface="Times New Roman" pitchFamily="18" charset="0"/>
                <a:cs typeface="Times New Roman" pitchFamily="18" charset="0"/>
              </a:rPr>
              <a:t>гражданском процессе выделяются три группы предметов, которые можно отнести к вещественным доказательствам</a:t>
            </a:r>
            <a:r>
              <a:rPr lang="ru-RU" sz="2000" b="1" dirty="0" smtClean="0">
                <a:latin typeface="Times New Roman" pitchFamily="18" charset="0"/>
                <a:cs typeface="Times New Roman" pitchFamily="18" charset="0"/>
              </a:rPr>
              <a:t>:</a:t>
            </a:r>
          </a:p>
          <a:p>
            <a:pPr marL="0" indent="0">
              <a:buNone/>
            </a:pPr>
            <a:r>
              <a:rPr lang="ru-RU" sz="2000" dirty="0">
                <a:latin typeface="Times New Roman" pitchFamily="18" charset="0"/>
                <a:cs typeface="Times New Roman" pitchFamily="18" charset="0"/>
              </a:rPr>
              <a:t>— материальные объекты рассматриваемых исков (имущество, на которое претендует истец, спорная жилая площадь и т. п.). Доказательственное значение могут иметь такие свойства, как цена имущества, его качественная характеристика, объем, местонахождение</a:t>
            </a:r>
            <a:r>
              <a:rPr lang="ru-RU" sz="2000" dirty="0" smtClean="0">
                <a:latin typeface="Times New Roman" pitchFamily="18" charset="0"/>
                <a:cs typeface="Times New Roman" pitchFamily="18" charset="0"/>
              </a:rPr>
              <a:t>;</a:t>
            </a:r>
          </a:p>
          <a:p>
            <a:pPr marL="0" indent="0">
              <a:buNone/>
            </a:pPr>
            <a:r>
              <a:rPr lang="ru-RU" sz="2000" dirty="0">
                <a:latin typeface="Times New Roman" pitchFamily="18" charset="0"/>
                <a:cs typeface="Times New Roman" pitchFamily="18" charset="0"/>
              </a:rPr>
              <a:t>— недоброкачественная продукция, испорченные вещи, частично или полностью утратившие товарные свойства и др. Они могут свидетельствовать как о собственной потребительской ценности, так и об интенсивности неправомерной деятельности ответчиков либо третьего лица на стороне ответчика</a:t>
            </a:r>
            <a:r>
              <a:rPr lang="ru-RU" sz="2000" dirty="0" smtClean="0">
                <a:latin typeface="Times New Roman" pitchFamily="18" charset="0"/>
                <a:cs typeface="Times New Roman" pitchFamily="18" charset="0"/>
              </a:rPr>
              <a:t>;</a:t>
            </a:r>
          </a:p>
          <a:p>
            <a:pPr marL="0" indent="0">
              <a:buNone/>
            </a:pPr>
            <a:r>
              <a:rPr lang="ru-RU" sz="2000" dirty="0">
                <a:latin typeface="Times New Roman" pitchFamily="18" charset="0"/>
                <a:cs typeface="Times New Roman" pitchFamily="18" charset="0"/>
              </a:rPr>
              <a:t>— поддельные или подложные документы, а также ошибочные акты официальных органов.</a:t>
            </a:r>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756318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t> Порядок представления и истребования вещественных доказательств</a:t>
            </a:r>
            <a:endParaRPr lang="ru-RU" sz="2000" dirty="0"/>
          </a:p>
        </p:txBody>
      </p:sp>
      <p:sp>
        <p:nvSpPr>
          <p:cNvPr id="3" name="Объект 2"/>
          <p:cNvSpPr>
            <a:spLocks noGrp="1"/>
          </p:cNvSpPr>
          <p:nvPr>
            <p:ph idx="1"/>
          </p:nvPr>
        </p:nvSpPr>
        <p:spPr>
          <a:xfrm>
            <a:off x="457200" y="1196752"/>
            <a:ext cx="8229600" cy="4929411"/>
          </a:xfrm>
        </p:spPr>
        <p:txBody>
          <a:bodyPr>
            <a:normAutofit/>
          </a:bodyPr>
          <a:lstStyle/>
          <a:p>
            <a:r>
              <a:rPr lang="ru-RU" sz="2000" dirty="0">
                <a:latin typeface="Times New Roman" pitchFamily="18" charset="0"/>
                <a:cs typeface="Times New Roman" pitchFamily="18" charset="0"/>
              </a:rPr>
              <a:t>Суд может истребовать только относящиеся к делу вещественные доказательства, которые по свойствам и размерам могут быть доставлены в суд</a:t>
            </a:r>
            <a:r>
              <a:rPr lang="ru-RU"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ru-RU" sz="2000" dirty="0">
                <a:latin typeface="Times New Roman" pitchFamily="18" charset="0"/>
                <a:cs typeface="Times New Roman" pitchFamily="18" charset="0"/>
              </a:rPr>
              <a:t>Лицо, ходатайствующее перед судом об истребовании какой-либо вещи в качестве доказательства от лиц, участвующих в деле, должно описать эту вещь и указать причины, препятствующие самостоятельному её получению, и основания, по которым оно считает, что вещь находится у данного лица или организации.</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Вещественные доказательства, требуемые судом от граждан и организаций, доставляются непосредственно в суд</a:t>
            </a:r>
            <a:r>
              <a:rPr lang="ru-RU"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ru-RU" sz="2000" dirty="0">
                <a:latin typeface="Times New Roman" pitchFamily="18" charset="0"/>
                <a:cs typeface="Times New Roman" pitchFamily="18" charset="0"/>
              </a:rPr>
              <a:t>Суд может также выдать лицу, ходатайствующему об истребовании вещественного доказательства, запрос на право его получения для последующего представления в суд.</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405817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a:bodyPr>
          <a:lstStyle/>
          <a:p>
            <a:r>
              <a:rPr lang="ru-RU" sz="2000" dirty="0">
                <a:latin typeface="Times New Roman" pitchFamily="18" charset="0"/>
                <a:cs typeface="Times New Roman" pitchFamily="18" charset="0"/>
              </a:rPr>
              <a:t>Ходатайство об истребовании вещественных доказательств разрешается судьёй единолично, если такое ходатайство поступило на стадии подготовки дела. В этой стадии суд истребует от организаций или граждан вещественные доказательства или выдаёт заинтересованным лицам запросы для получения вещественных доказательств и представления их в суд.</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Ходатайство об истребовании вещи в качестве вещественного доказательства, поступившее во время судебного разбирательства, разрешается судом с учётом мнений лиц, участвующих в деле.</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92959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Аудио и видеозаписи </a:t>
            </a:r>
            <a:endParaRPr lang="ru-RU" dirty="0"/>
          </a:p>
        </p:txBody>
      </p:sp>
      <p:sp>
        <p:nvSpPr>
          <p:cNvPr id="3" name="Объект 2"/>
          <p:cNvSpPr>
            <a:spLocks noGrp="1"/>
          </p:cNvSpPr>
          <p:nvPr>
            <p:ph idx="1"/>
          </p:nvPr>
        </p:nvSpPr>
        <p:spPr/>
        <p:txBody>
          <a:bodyPr>
            <a:normAutofit/>
          </a:bodyPr>
          <a:lstStyle/>
          <a:p>
            <a:r>
              <a:rPr lang="ru-RU" sz="2000" b="1" dirty="0">
                <a:latin typeface="Times New Roman" pitchFamily="18" charset="0"/>
                <a:cs typeface="Times New Roman" pitchFamily="18" charset="0"/>
              </a:rPr>
              <a:t>Аудиозапись</a:t>
            </a:r>
            <a:r>
              <a:rPr lang="ru-RU" sz="2000" dirty="0">
                <a:latin typeface="Times New Roman" pitchFamily="18" charset="0"/>
                <a:cs typeface="Times New Roman" pitchFamily="18" charset="0"/>
              </a:rPr>
              <a:t> – это </a:t>
            </a:r>
            <a:r>
              <a:rPr lang="ru-RU" sz="2000" i="1" dirty="0">
                <a:latin typeface="Times New Roman" pitchFamily="18" charset="0"/>
                <a:cs typeface="Times New Roman" pitchFamily="18" charset="0"/>
              </a:rPr>
              <a:t>полученные в предусмотренном законом порядке сведения об имеющих значение для дела обстоятельствах</a:t>
            </a:r>
            <a:r>
              <a:rPr lang="ru-RU" sz="2000" dirty="0">
                <a:latin typeface="Times New Roman" pitchFamily="18" charset="0"/>
                <a:cs typeface="Times New Roman" pitchFamily="18" charset="0"/>
              </a:rPr>
              <a:t>, </a:t>
            </a:r>
            <a:r>
              <a:rPr lang="ru-RU" sz="2000" i="1" dirty="0">
                <a:latin typeface="Times New Roman" pitchFamily="18" charset="0"/>
                <a:cs typeface="Times New Roman" pitchFamily="18" charset="0"/>
              </a:rPr>
              <a:t>зафиксированные с помощью звуковых сигналов посредством технических средств на определенном материальном носителе (пленка, диски, устройства </a:t>
            </a:r>
            <a:r>
              <a:rPr lang="ru-RU" sz="2000" i="1" dirty="0" err="1">
                <a:latin typeface="Times New Roman" pitchFamily="18" charset="0"/>
                <a:cs typeface="Times New Roman" pitchFamily="18" charset="0"/>
              </a:rPr>
              <a:t>флеш</a:t>
            </a:r>
            <a:r>
              <a:rPr lang="ru-RU" sz="2000" i="1" dirty="0">
                <a:latin typeface="Times New Roman" pitchFamily="18" charset="0"/>
                <a:cs typeface="Times New Roman" pitchFamily="18" charset="0"/>
              </a:rPr>
              <a:t>-памяти и т.д.).</a:t>
            </a:r>
            <a:endParaRPr lang="ru-RU" sz="2000" dirty="0">
              <a:latin typeface="Times New Roman" pitchFamily="18" charset="0"/>
              <a:cs typeface="Times New Roman" pitchFamily="18" charset="0"/>
            </a:endParaRPr>
          </a:p>
          <a:p>
            <a:r>
              <a:rPr lang="ru-RU" sz="2000" b="1" dirty="0">
                <a:latin typeface="Times New Roman" pitchFamily="18" charset="0"/>
                <a:cs typeface="Times New Roman" pitchFamily="18" charset="0"/>
              </a:rPr>
              <a:t>Видеозапись</a:t>
            </a:r>
            <a:r>
              <a:rPr lang="ru-RU" sz="2000" dirty="0">
                <a:latin typeface="Times New Roman" pitchFamily="18" charset="0"/>
                <a:cs typeface="Times New Roman" pitchFamily="18" charset="0"/>
              </a:rPr>
              <a:t> – это </a:t>
            </a:r>
            <a:r>
              <a:rPr lang="ru-RU" sz="2000" i="1" dirty="0">
                <a:latin typeface="Times New Roman" pitchFamily="18" charset="0"/>
                <a:cs typeface="Times New Roman" pitchFamily="18" charset="0"/>
              </a:rPr>
              <a:t>полученные в предусмотренном законом порядке сведения об имеющих значение для дела обстоятельствах, зафиксированные с помощью видео- и звуковых сигналов одновременно посредством технических средств на определенном материальном носителе (пленка, диски, </a:t>
            </a:r>
            <a:r>
              <a:rPr lang="ru-RU" sz="2000" i="1" dirty="0" err="1">
                <a:latin typeface="Times New Roman" pitchFamily="18" charset="0"/>
                <a:cs typeface="Times New Roman" pitchFamily="18" charset="0"/>
              </a:rPr>
              <a:t>флеш</a:t>
            </a:r>
            <a:r>
              <a:rPr lang="ru-RU" sz="2000" i="1" dirty="0">
                <a:latin typeface="Times New Roman" pitchFamily="18" charset="0"/>
                <a:cs typeface="Times New Roman" pitchFamily="18" charset="0"/>
              </a:rPr>
              <a:t>-память и т.д.).</a:t>
            </a:r>
            <a:endParaRPr lang="ru-RU" sz="2000" dirty="0">
              <a:latin typeface="Times New Roman" pitchFamily="18" charset="0"/>
              <a:cs typeface="Times New Roman" pitchFamily="18" charset="0"/>
            </a:endParaRPr>
          </a:p>
          <a:p>
            <a:endParaRPr lang="ru-RU" sz="2000" dirty="0"/>
          </a:p>
        </p:txBody>
      </p:sp>
    </p:spTree>
    <p:extLst>
      <p:ext uri="{BB962C8B-B14F-4D97-AF65-F5344CB8AC3E}">
        <p14:creationId xmlns:p14="http://schemas.microsoft.com/office/powerpoint/2010/main" val="1747829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r>
              <a:rPr lang="ru-RU" sz="2000" dirty="0"/>
              <a:t>Гражданское процессуальное законодательство предусматривает существенные особенности представления аудио- и видеозаписи суду, которые отличают данный вид доказательств от других доказательств.</a:t>
            </a:r>
          </a:p>
          <a:p>
            <a:r>
              <a:rPr lang="ru-RU" sz="2000" dirty="0"/>
              <a:t>Согласно ст. 77 ГПК, представляя суду аудио- или видеозапись либо ходатайствуя об их истребовании судом, лицо, участвующее в деле, должно указать, когда, кем и в каких условиях была осуществлена эта запись. Указание на условия осуществления записи означает указание на то, на каком оборудовании, при каких обстоятельствах, на каком основании была произведена запись. Знание перечисленных выше обстоятельств необходимо суду для того, чтобы правильно оценить аудио- или видеозапись с точки зрения прежде всего допустимости и достоверности.</a:t>
            </a:r>
          </a:p>
          <a:p>
            <a:endParaRPr lang="ru-RU" sz="2000" dirty="0" smtClean="0"/>
          </a:p>
          <a:p>
            <a:endParaRPr lang="ru-RU" sz="2000" dirty="0"/>
          </a:p>
        </p:txBody>
      </p:sp>
    </p:spTree>
    <p:extLst>
      <p:ext uri="{BB962C8B-B14F-4D97-AF65-F5344CB8AC3E}">
        <p14:creationId xmlns:p14="http://schemas.microsoft.com/office/powerpoint/2010/main" val="1406594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a:bodyPr>
          <a:lstStyle/>
          <a:p>
            <a:r>
              <a:rPr lang="ru-RU" sz="2000" dirty="0"/>
              <a:t>Особенность аудио- и видеозаписей заключается также в том, что этот вид доказательств легко может быть подвергнут изменениям, которые крайне трудно распознать лицу, не обладающему специальными знаниями, в связи с чем ГПК в ст. 78 содержит особые правила хранения и распоряжения аудио- и видеозаписями, отличные от правил хранения и распоряжения вещественными и письменными доказательствами</a:t>
            </a:r>
            <a:r>
              <a:rPr lang="ru-RU" sz="2000" dirty="0" smtClean="0"/>
              <a:t>.</a:t>
            </a:r>
          </a:p>
          <a:p>
            <a:r>
              <a:rPr lang="ru-RU" sz="2000" dirty="0"/>
              <a:t>Аудио- и видеозаписи хранятся только в суде, причем суд должен принимать меры по сохранению их в неизменном состоянии, в частности хранить носители с аудио- или видеозаписями в сейфе у судьи или в специальной камере хранения. </a:t>
            </a:r>
            <a:endParaRPr lang="ru-RU" sz="2000" dirty="0"/>
          </a:p>
        </p:txBody>
      </p:sp>
    </p:spTree>
    <p:extLst>
      <p:ext uri="{BB962C8B-B14F-4D97-AF65-F5344CB8AC3E}">
        <p14:creationId xmlns:p14="http://schemas.microsoft.com/office/powerpoint/2010/main" val="56807708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344</Words>
  <Application>Microsoft Office PowerPoint</Application>
  <PresentationFormat>Экран (4:3)</PresentationFormat>
  <Paragraphs>17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                        Вещественные доказательства   Согласно ст. 73 ГПК  вещественными доказательствами являются предметы, которые по своему внешнему виду, свойствам, месту нахождения или по иным признакам могут служить средством установления обстоятельств, имеющих значение для рассмотрения и разрешения дела.  </vt:lpstr>
      <vt:lpstr>Презентация PowerPoint</vt:lpstr>
      <vt:lpstr> Порядок представления и истребования вещественных доказательств</vt:lpstr>
      <vt:lpstr>Презентация PowerPoint</vt:lpstr>
      <vt:lpstr>Аудио и видеозаписи </vt:lpstr>
      <vt:lpstr>Презентация PowerPoint</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Вещественные доказательства </dc:title>
  <dc:creator>Пользователь</dc:creator>
  <cp:lastModifiedBy>Пользователь</cp:lastModifiedBy>
  <cp:revision>6</cp:revision>
  <dcterms:created xsi:type="dcterms:W3CDTF">2020-11-18T13:40:26Z</dcterms:created>
  <dcterms:modified xsi:type="dcterms:W3CDTF">2020-11-19T09:08:29Z</dcterms:modified>
</cp:coreProperties>
</file>