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7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D34BFBE-DFD3-45B1-9527-F6145E94273B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DFF484EF-0372-41BD-BDAD-D9F6665D3C5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15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D2B6-2CDE-4743-B0A0-FBBE7CF5FD70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3852F-0A1D-4B23-93CE-4A9C773AC9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603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2F05D-7F1B-4194-8240-07416DAE6E4F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AFC63-4ADF-47D2-9926-E475B1FD2F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593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652FB4-7FDE-4E1B-BCED-2B76AD0ACF95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ABDD7-3506-4A07-8A88-822C68B645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48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4885FA8-E658-4A0E-B62C-678D6E7F9B0E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618F1583-3EE1-46D0-B4CE-1029F52F140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94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EF13B2-4284-40C3-8D81-6D4D1F684E95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F24DA83E-C69A-4743-B583-2BB8DD6C9A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355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B696D0-268E-4EA0-969D-D6E9C0B2D890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</a:lstStyle>
          <a:p>
            <a:fld id="{49B27C5C-0D9B-4774-8A89-7DE2B51325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269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61E034-F988-4D7D-AEA6-8A0B23BB6527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9BE52-1745-4195-AB14-5701B4BE6A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906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34BA9-4DD2-4B32-B87F-55AC540B2766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291A6-38B9-4DC3-B933-46E36C3DE3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855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9377E62-0593-4F9E-BD63-D978F02F33CF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/>
          <a:lstStyle>
            <a:lvl1pPr>
              <a:defRPr/>
            </a:lvl1pPr>
          </a:lstStyle>
          <a:p>
            <a:fld id="{614DDDA9-3C8A-42E0-B3E8-C5A3499D402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35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2F27A64-DE0F-40A6-9B08-A38153E10802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fld id="{A681775D-3411-4C97-BE1F-ED19F6A7B28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48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C01E893E-3058-4BEC-87BA-3460EAAD1BFE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4A566A"/>
                </a:solidFill>
              </a:defRPr>
            </a:lvl1pPr>
          </a:lstStyle>
          <a:p>
            <a:fld id="{51FDC26A-38E1-4EB3-84DC-8568CBC56B1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23" r:id="rId7"/>
    <p:sldLayoutId id="2147483732" r:id="rId8"/>
    <p:sldLayoutId id="2147483733" r:id="rId9"/>
    <p:sldLayoutId id="2147483724" r:id="rId10"/>
    <p:sldLayoutId id="2147483725" r:id="rId11"/>
  </p:sldLayoutIdLst>
  <p:txStyles>
    <p:titleStyle>
      <a:lvl1pPr marL="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325181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325181"/>
          </a:solidFill>
          <a:latin typeface="Cambria" pitchFamily="18" charset="0"/>
        </a:defRPr>
      </a:lvl2pPr>
      <a:lvl3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325181"/>
          </a:solidFill>
          <a:latin typeface="Cambria" pitchFamily="18" charset="0"/>
        </a:defRPr>
      </a:lvl3pPr>
      <a:lvl4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325181"/>
          </a:solidFill>
          <a:latin typeface="Cambria" pitchFamily="18" charset="0"/>
        </a:defRPr>
      </a:lvl4pPr>
      <a:lvl5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325181"/>
          </a:solidFill>
          <a:latin typeface="Cambria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325181"/>
          </a:solidFill>
          <a:latin typeface="Cambria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325181"/>
          </a:solidFill>
          <a:latin typeface="Cambria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325181"/>
          </a:solidFill>
          <a:latin typeface="Cambria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325181"/>
          </a:solidFill>
          <a:latin typeface="Cambria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100000"/>
        <a:buFont typeface="Wingdings 2" panose="05020102010507070707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100000"/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FEB80A"/>
        </a:buClr>
        <a:buSzPct val="100000"/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9"/>
            <a:ext cx="7920880" cy="2232248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Анкетирование – метод сбора маркетинговой информации. </a:t>
            </a:r>
            <a:br>
              <a:rPr lang="ru-RU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3886200"/>
            <a:ext cx="7500990" cy="2471758"/>
          </a:xfrm>
          <a:solidFill>
            <a:srgbClr val="FFFF00"/>
          </a:solidFill>
          <a:ln>
            <a:miter lim="800000"/>
            <a:headEnd/>
            <a:tailEnd/>
          </a:ln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Анкетирование: определение, достоинства и недостатки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Виды анкетирования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составления анкеты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" y="642938"/>
            <a:ext cx="8001000" cy="14287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Необходимость получения правдивых ответов.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Например: "Мы заинтересованы в получении </a:t>
            </a:r>
            <a:r>
              <a:rPr lang="ru-RU" sz="2000" i="1" dirty="0"/>
              <a:t>вашего личного </a:t>
            </a:r>
            <a:r>
              <a:rPr lang="ru-RU" sz="2000" dirty="0"/>
              <a:t>мнения. Не существует правильных или неправильных ответов..."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938" y="2428875"/>
            <a:ext cx="8001000" cy="14287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Заверение в конфиденциальности.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 </a:t>
            </a:r>
            <a:r>
              <a:rPr lang="ru-RU" sz="2000" dirty="0"/>
              <a:t>Например:  "Ваши  ответы  будут  носить строго конфиденциальный характер. Данные будут представлены в обобщенном виде..."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38" y="4214813"/>
            <a:ext cx="8001000" cy="1785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Заверение в том, что это настоящее, реальное исследование. </a:t>
            </a:r>
            <a:r>
              <a:rPr lang="ru-RU" sz="2000" dirty="0"/>
              <a:t>Например: "Мы проводим исследования, чтобы изучить мнения таких людей, как вы. Это не уловка агентов по продаже. Мы не пытаемся продать вам что-либо. Никто не будет вам звонить впоследствии, предлагая купить что-либо".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714356"/>
            <a:ext cx="5857916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Основная часть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500" y="1785938"/>
            <a:ext cx="8001000" cy="19288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Начинайте опрос с простых, интересных, легких вопросов. </a:t>
            </a:r>
            <a:r>
              <a:rPr lang="ru-RU" sz="2000" dirty="0"/>
              <a:t>Простые вопросы способствуют получению согласия респондента на участие в интервью. Они подтверждают, что задача участника совсем несложна. Чем увереннее респонденты чувствуют себя, тем скорее они согласятся участвовать в исследовании и заполнят анкету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4143375"/>
            <a:ext cx="8001000" cy="21431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Сгруппируйте вопросы на одну тему; завершите одну тему, прежде чем переходить к следующей. </a:t>
            </a:r>
            <a:r>
              <a:rPr lang="ru-RU" sz="2000" dirty="0"/>
              <a:t>При проведении интервью респондентов часто спрашивают о вещах, которым они до этого не уделяли особого внимания. Поэтому респонденту нужно дать возможность обдумать вопрос. Если они уже размышляют над какой-то темой, важно на ней сосредоточиться. Это способствует получению осмысленных ответов.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" y="3143250"/>
            <a:ext cx="8001000" cy="31432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Сложные или деликатные вопросы располагайте в конце анкеты. </a:t>
            </a:r>
            <a:r>
              <a:rPr lang="ru-RU" sz="2000" dirty="0"/>
              <a:t>Можно надеяться, что к концу беседы между интервьюером и респондентом установится своеобразная связь, которая поможет получить от респондента ответы на вопросы подобного рода. Установление доверительной связи невозможно при проведе­нии почтового опроса, но в этом случае организаторы опроса рассчитывают, что, дойдя до последних пунктов, респондент, потративший время на заполнение почти всей анкеты, уделит несколько минут и оставшимся вопросам.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938" y="428625"/>
            <a:ext cx="8001000" cy="21431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Касаясь определенной темы, вначале задавайте вопросы общего характера, переходя постепенно к конкретике. </a:t>
            </a:r>
            <a:r>
              <a:rPr lang="ru-RU" sz="2000" dirty="0"/>
              <a:t>Общие вопросы знакомят респондента с темой и сосредоточивают его мысли в определенном направлении. Как только внимание респондента сконцентрировано, ему легче отвечать на конкретные вопросы, требующие припоминания деталей.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" y="3429000"/>
            <a:ext cx="8001000" cy="22145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Размещайте первыми наиболее важные темы. </a:t>
            </a:r>
            <a:r>
              <a:rPr lang="ru-RU" sz="2000" dirty="0"/>
              <a:t>Очевидно, что качество ответов ухудшается по мере утомления респондента. Поэтому вопросы, направленные на получение наиболее важной информации, должны размещаться в начале анкеты.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500" y="285750"/>
            <a:ext cx="8001000" cy="2500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Не размещайте в начале анкеты вопросов, способных исказить ответы на последующие вопросы. </a:t>
            </a:r>
            <a:r>
              <a:rPr lang="ru-RU" sz="2000" dirty="0"/>
              <a:t>Следует учитывать, что вопросы, помещенные в начале анкеты, не должны служить подсказкой для последующих вопросов. Например, вопрос: "Как бы вы оценили очищающий эффект каждого из этих трех моющих средств?" подскажет ответ на вопрос, помещенный далее в анкете: "Какое из свойств используемого вами моющего средства следует, на ваш взгляд, улучшить?"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357166"/>
            <a:ext cx="5857916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/>
              <a:t>Паспортичка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412875"/>
            <a:ext cx="8104187" cy="35877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В конце анкеты приводятся вопросы, направленные на получение соответствующей демографической информации, сведений о пользовании торговой маркой или данных о поведении, не попавшие в отсеивающую или основную части анкеты. </a:t>
            </a:r>
            <a:r>
              <a:rPr lang="ru-RU" sz="2000" i="1" dirty="0"/>
              <a:t>К </a:t>
            </a:r>
            <a:r>
              <a:rPr lang="ru-RU" sz="2000" dirty="0"/>
              <a:t>демографическим вопросам относятся вопросы о возрасте, поле, образовании, уровне дохода, национальности, семейном положении.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357166"/>
            <a:ext cx="5857916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Компоновка анкеты включает в себя: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500" y="2500313"/>
            <a:ext cx="3429000" cy="1357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привлекательный внешний вид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14938" y="2500313"/>
            <a:ext cx="3429000" cy="1357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переходы от одной темы к другой, от одного вопроса к другому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4438" y="4357688"/>
            <a:ext cx="3429000" cy="1357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наличие инструкций для интервьюера (респондента)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57750" y="4357688"/>
            <a:ext cx="3429000" cy="13573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коды столбцов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143125" y="1071563"/>
            <a:ext cx="571500" cy="142875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072188" y="1071563"/>
            <a:ext cx="428625" cy="142875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000500" y="1071563"/>
            <a:ext cx="357188" cy="328612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857750" y="1071563"/>
            <a:ext cx="357188" cy="328612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63" y="214313"/>
            <a:ext cx="5000625" cy="7858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привлекательный внешний вид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88" y="1143000"/>
            <a:ext cx="8607425" cy="21415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Вопросы визуально отличаются от вариантов ответа. </a:t>
            </a:r>
            <a:r>
              <a:rPr lang="ru-RU" sz="2000" dirty="0"/>
              <a:t>Вопросы выделены жирным шрифтом, ответы напечатаны нормальным шрифтом. Такой подход способствует тому, что ни один из вопросов не будет пропущен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3500438"/>
            <a:ext cx="8640763" cy="1584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Вопросы не переносятся на следующую страницу. </a:t>
            </a:r>
            <a:r>
              <a:rPr lang="ru-RU" sz="2000" dirty="0"/>
              <a:t>Вопросы, располагающиеся на нескольких страницах, могут сбить с толку респондентов и интервьюеров.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850" y="5157788"/>
            <a:ext cx="8820150" cy="1485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Форматирование вопроса в виде таблицы способствует</a:t>
            </a:r>
            <a:br>
              <a:rPr lang="ru-RU" sz="2000" i="1" dirty="0"/>
            </a:br>
            <a:r>
              <a:rPr lang="ru-RU" sz="2000" i="1" dirty="0"/>
              <a:t>концентрации внимания респондента, не требует много места и облегчает заполнение.</a:t>
            </a:r>
            <a:endParaRPr lang="ru-RU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357430"/>
            <a:ext cx="8286808" cy="371477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Анкетирование - письменная форма опроса, осуществляющаяся, как правило, заочно, т.е. без прямого и непосредственного контакта интервьюера с респондентом. Оно целесообразно в двух случаях: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а) когда нужно спросить большое число респондентов за относительно короткое время,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б) респонденты должны тщательно подумать над своими ответами, имея перед глазами отпечатанный вопросник.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00042"/>
            <a:ext cx="8286808" cy="9191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Анкетирование: определение, достоинства и недостатки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8175282" cy="59527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Достоинства анкетирования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/>
              <a:t>Высокая оперативность получения информации.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/>
              <a:t>Жесткая регламентация процедуры позволяет получить хорошо структурированные и сопоставимые результаты.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/>
              <a:t>Анонимность респондентов повышает объективность и искренность получаемых ответов.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/>
              <a:t>Возможность организации массовых обследований и сбора большого объёма данных.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/>
              <a:t>Сравнительно малая трудоёмкость процедур подготовки и проведения исследований, обработки их результатов.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/>
              <a:t>Отсутствие влияния личности и поведения опрашивающего на работу респондентов.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286808" cy="614366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/>
              <a:t>Недостатки анкетирования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300" b="1" dirty="0"/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300" b="1" dirty="0"/>
              <a:t>Отсутствие личного контакта не позволяет изменять порядок и формулировки вопросов в зависимости от ответов или поведения респондентов.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300" b="1" dirty="0"/>
              <a:t>Невозможность контроля корректности понимания респондентом формулировок вопросов и ответов, а также получения респондентом пояснений в случае недопонимания.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300" b="1" dirty="0"/>
              <a:t>Невозможность гарантировать точное выполнение инструкций респондентом (в частности, соблюдение порядка ответа на вопросы).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300" b="1" dirty="0"/>
              <a:t>Возможное влияние формулировок вопросов и ответов на выбор респондента.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300" b="1" dirty="0"/>
              <a:t>Возможная пристрастность респондентов.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300" b="1" dirty="0"/>
              <a:t>При заочном анкетировании невозможно гарантировать, что респондент заполняет анкету самостоятельно, без влияния других лиц.</a:t>
            </a:r>
            <a:endParaRPr lang="ru-RU" sz="23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286808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Виды анкетирования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357826"/>
            <a:ext cx="3929090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Индивидуальное анкетирование (один респондент)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1285860"/>
            <a:ext cx="3929090" cy="7858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По числу респондентов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714620"/>
            <a:ext cx="3929090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Массовое анкетирование (от сотни до тысяч респондентов)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2714620"/>
            <a:ext cx="3929090" cy="40005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dirty="0"/>
              <a:t>Аудиторное анкетирование - методическая и организационная разновидность анкетирования, состоящая в одновременном заполнении анкет группой людей, собранных в одном помещении в соответствии с правилами выборочной процедуры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000504"/>
            <a:ext cx="3929090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Групповое анкетирование (несколько респондентов)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498725" y="4071938"/>
            <a:ext cx="40020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00563" y="4286250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4286250" y="3143250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4286250" y="6000750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4286250" y="4643438"/>
            <a:ext cx="214313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357166"/>
            <a:ext cx="3929090" cy="7858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По полноте охвата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857628"/>
            <a:ext cx="3929090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Очное (в присутствии исследователя-анкетёра)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1428736"/>
            <a:ext cx="3929090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Выборочное (опрос части выборки)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428736"/>
            <a:ext cx="3929090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Сплошное (опрос всех представителей выборки)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2786058"/>
            <a:ext cx="3929090" cy="7858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По типу контактов с респондентом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4857760"/>
            <a:ext cx="3929090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Заочное (анкетёр отсутствует)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4786322"/>
            <a:ext cx="3929090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Публикация анкет в прессе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3929066"/>
            <a:ext cx="3929090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Рассылка анкет по почте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5572140"/>
            <a:ext cx="3929090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Публикация анкет в Интернете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5715016"/>
            <a:ext cx="3929090" cy="10001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Вручение и сбор анкет по месту жительства, работы и т. д.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2714625" y="1143000"/>
            <a:ext cx="642938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429250" y="1143000"/>
            <a:ext cx="42862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3178970" y="4964906"/>
            <a:ext cx="278606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72000" y="5214938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572000" y="5929313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572000" y="4286250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>
            <a:off x="4286250" y="4429125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>
            <a:off x="4286250" y="6286500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4286250" y="5072063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286808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Правила составления анкеты</a:t>
            </a:r>
          </a:p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285860"/>
            <a:ext cx="8286808" cy="5715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Составление анкеты  включает в себя следующие этапы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285992"/>
            <a:ext cx="3929090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Составление введения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2285992"/>
            <a:ext cx="3929090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Отсеивающая часть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3714752"/>
            <a:ext cx="3929090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Составление основной части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714752"/>
            <a:ext cx="3929090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Составление </a:t>
            </a:r>
            <a:r>
              <a:rPr lang="ru-RU" sz="2400" dirty="0" err="1"/>
              <a:t>паспортички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5072074"/>
            <a:ext cx="3929090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Компоновка анкеты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5072074"/>
            <a:ext cx="3929090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Внутреннее тестирование анкеты и ее пилотаж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4429125" y="2643188"/>
            <a:ext cx="428625" cy="357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785938" y="1857375"/>
            <a:ext cx="500062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572250" y="3357563"/>
            <a:ext cx="571500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>
            <a:off x="4429125" y="4071938"/>
            <a:ext cx="428625" cy="5000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286000" y="4786313"/>
            <a:ext cx="500063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429125" y="5429250"/>
            <a:ext cx="428625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285728"/>
            <a:ext cx="5857916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Составление введения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938" y="1428750"/>
            <a:ext cx="8001000" cy="42148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Главная задача </a:t>
            </a:r>
            <a:r>
              <a:rPr lang="ru-RU" sz="2400" i="1" dirty="0"/>
              <a:t>введения — </a:t>
            </a:r>
            <a:r>
              <a:rPr lang="ru-RU" sz="2400" dirty="0"/>
              <a:t>сообщить респонденту цель и задачи исследования и убедить его принять участие в опросе. Текст введения зависит от того, есть ли необходимость в сокрытии цели исследований, а также от сложности исследования и степени деликатности собираемой информации. Цель введения — побудить респондента к сотрудничеству, уменьшая тем самым ошибку, связанную с отказом от ответа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" y="357188"/>
            <a:ext cx="8001000" cy="6429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Основные элементы введения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2938" y="3357563"/>
            <a:ext cx="8001000" cy="14287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Выраженное в явной форме приглашение к участию.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Можно сказать во введении:</a:t>
            </a:r>
            <a:br>
              <a:rPr lang="ru-RU" sz="2000" dirty="0"/>
            </a:br>
            <a:r>
              <a:rPr lang="ru-RU" sz="2000" dirty="0"/>
              <a:t>"Мы будем вам чрезвычайно признательны, если вы согласитесь поделиться своими мыслями и чувствами..."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500" y="1214438"/>
            <a:ext cx="8001000" cy="1857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Явное или косвенное указание на важность проводимого исследования.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Введение  должно подчеркнуть важность исследования (т.е. убедить респондента в том, что он недаром потратит время на заполнение анкеты) и важность получения личного мнения респондента (это увеличит вероятность его участия).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38" y="5072063"/>
            <a:ext cx="8001000" cy="14287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i="1">
                <a:solidFill>
                  <a:srgbClr val="000000"/>
                </a:solidFill>
              </a:rPr>
              <a:t>Заверение в том, что задача участвующего не слишком обременительна и не по­требует много времени. </a:t>
            </a:r>
          </a:p>
          <a:p>
            <a:pPr algn="ctr">
              <a:defRPr/>
            </a:pPr>
            <a:r>
              <a:rPr lang="ru-RU" sz="2000">
                <a:solidFill>
                  <a:srgbClr val="000000"/>
                </a:solidFill>
              </a:rPr>
              <a:t>Вы говорите респондентам: "Вы сможете быстро и легко ответить на большинство вопросов. По нашим расчетам, заполнение анкеты займет у вас не более </a:t>
            </a:r>
            <a:r>
              <a:rPr lang="ru-RU" sz="2000">
                <a:solidFill>
                  <a:srgbClr val="000000"/>
                </a:solidFill>
                <a:latin typeface="Arial" charset="0"/>
              </a:rPr>
              <a:t>три</a:t>
            </a:r>
            <a:r>
              <a:rPr lang="ru-RU" sz="2000">
                <a:solidFill>
                  <a:srgbClr val="000000"/>
                </a:solidFill>
              </a:rPr>
              <a:t> минут".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194</TotalTime>
  <Words>1132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Cambria</vt:lpstr>
      <vt:lpstr>Wingdings 2</vt:lpstr>
      <vt:lpstr>Calibri</vt:lpstr>
      <vt:lpstr>Rockwell</vt:lpstr>
      <vt:lpstr>Литейная</vt:lpstr>
      <vt:lpstr>Анкетирование – метод сбора маркетинговой информации.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8. Анкетирование – метод сбора маркетинговой информации.  (2 часа)</dc:title>
  <dc:creator>Александра</dc:creator>
  <cp:lastModifiedBy>Lenovo-041</cp:lastModifiedBy>
  <cp:revision>22</cp:revision>
  <dcterms:created xsi:type="dcterms:W3CDTF">2010-08-18T12:05:39Z</dcterms:created>
  <dcterms:modified xsi:type="dcterms:W3CDTF">2020-11-13T11:04:50Z</dcterms:modified>
</cp:coreProperties>
</file>