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697" r:id="rId1"/>
  </p:sldMasterIdLst>
  <p:notesMasterIdLst>
    <p:notesMasterId r:id="rId21"/>
  </p:notesMasterIdLst>
  <p:sldIdLst>
    <p:sldId id="256" r:id="rId2"/>
    <p:sldId id="279" r:id="rId3"/>
    <p:sldId id="290" r:id="rId4"/>
    <p:sldId id="294" r:id="rId5"/>
    <p:sldId id="293" r:id="rId6"/>
    <p:sldId id="292" r:id="rId7"/>
    <p:sldId id="295" r:id="rId8"/>
    <p:sldId id="280" r:id="rId9"/>
    <p:sldId id="281" r:id="rId10"/>
    <p:sldId id="305" r:id="rId11"/>
    <p:sldId id="282" r:id="rId12"/>
    <p:sldId id="303" r:id="rId13"/>
    <p:sldId id="283" r:id="rId14"/>
    <p:sldId id="301" r:id="rId15"/>
    <p:sldId id="284" r:id="rId16"/>
    <p:sldId id="304" r:id="rId17"/>
    <p:sldId id="299" r:id="rId18"/>
    <p:sldId id="306" r:id="rId19"/>
    <p:sldId id="308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BDFEC3F-1FAB-7949-A767-34585175118F}">
          <p14:sldIdLst>
            <p14:sldId id="256"/>
            <p14:sldId id="279"/>
            <p14:sldId id="290"/>
            <p14:sldId id="294"/>
            <p14:sldId id="293"/>
            <p14:sldId id="292"/>
            <p14:sldId id="295"/>
            <p14:sldId id="280"/>
            <p14:sldId id="281"/>
            <p14:sldId id="305"/>
            <p14:sldId id="282"/>
            <p14:sldId id="303"/>
            <p14:sldId id="283"/>
            <p14:sldId id="301"/>
            <p14:sldId id="284"/>
            <p14:sldId id="304"/>
            <p14:sldId id="299"/>
            <p14:sldId id="306"/>
            <p14:sldId id="3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182C"/>
    <a:srgbClr val="8C7195"/>
    <a:srgbClr val="008C3D"/>
    <a:srgbClr val="356676"/>
    <a:srgbClr val="CAD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61"/>
    <p:restoredTop sz="94666"/>
  </p:normalViewPr>
  <p:slideViewPr>
    <p:cSldViewPr snapToGrid="0" snapToObjects="1">
      <p:cViewPr varScale="1">
        <p:scale>
          <a:sx n="104" d="100"/>
          <a:sy n="104" d="100"/>
        </p:scale>
        <p:origin x="136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01F198-E5F4-904E-86E5-3148120EE4BD}" type="doc">
      <dgm:prSet loTypeId="urn:microsoft.com/office/officeart/2005/8/layout/arrow2" loCatId="" qsTypeId="urn:microsoft.com/office/officeart/2005/8/quickstyle/simple4" qsCatId="simple" csTypeId="urn:microsoft.com/office/officeart/2005/8/colors/accent0_3" csCatId="mainScheme" phldr="1"/>
      <dgm:spPr/>
    </dgm:pt>
    <dgm:pt modelId="{CC80F644-8E6A-1D46-AD48-D7F8CB9365D7}">
      <dgm:prSet phldrT="[Текст]" custT="1"/>
      <dgm:spPr/>
      <dgm:t>
        <a:bodyPr/>
        <a:lstStyle/>
        <a:p>
          <a:endParaRPr lang="ru-RU" sz="1100" dirty="0"/>
        </a:p>
        <a:p>
          <a:r>
            <a:rPr lang="ru-RU" sz="1800" dirty="0">
              <a:solidFill>
                <a:srgbClr val="002060"/>
              </a:solidFill>
              <a:latin typeface="Al Nile" charset="0"/>
              <a:ea typeface="Al Nile" charset="0"/>
              <a:cs typeface="Al Nile" charset="0"/>
            </a:rPr>
            <a:t>   </a:t>
          </a:r>
          <a:r>
            <a:rPr lang="ru-RU" sz="2400" b="1" dirty="0">
              <a:solidFill>
                <a:srgbClr val="002060"/>
              </a:solidFill>
              <a:latin typeface="Al Nile" charset="0"/>
              <a:ea typeface="Al Nile" charset="0"/>
              <a:cs typeface="Al Nile" charset="0"/>
            </a:rPr>
            <a:t>1923</a:t>
          </a:r>
          <a:r>
            <a:rPr lang="ru-RU" sz="1800" dirty="0">
              <a:solidFill>
                <a:srgbClr val="002060"/>
              </a:solidFill>
              <a:latin typeface="Al Nile" charset="0"/>
              <a:ea typeface="Al Nile" charset="0"/>
              <a:cs typeface="Al Nile" charset="0"/>
            </a:rPr>
            <a:t> год основание «Аэрофлота»</a:t>
          </a:r>
        </a:p>
      </dgm:t>
    </dgm:pt>
    <dgm:pt modelId="{4E1837F0-39B9-3C49-B491-0C1B421BD5DC}" type="parTrans" cxnId="{AFF97795-D1CE-C347-A334-EB0F8F65A321}">
      <dgm:prSet/>
      <dgm:spPr/>
      <dgm:t>
        <a:bodyPr/>
        <a:lstStyle/>
        <a:p>
          <a:endParaRPr lang="ru-RU"/>
        </a:p>
      </dgm:t>
    </dgm:pt>
    <dgm:pt modelId="{B7819B81-896C-B643-8798-BD79935ADB36}" type="sibTrans" cxnId="{AFF97795-D1CE-C347-A334-EB0F8F65A321}">
      <dgm:prSet/>
      <dgm:spPr/>
      <dgm:t>
        <a:bodyPr/>
        <a:lstStyle/>
        <a:p>
          <a:endParaRPr lang="ru-RU"/>
        </a:p>
      </dgm:t>
    </dgm:pt>
    <dgm:pt modelId="{4FE07C79-0548-CC47-BE91-1C03AF70EBA9}">
      <dgm:prSet phldrT="[Текст]" custT="1"/>
      <dgm:spPr/>
      <dgm:t>
        <a:bodyPr/>
        <a:lstStyle/>
        <a:p>
          <a:r>
            <a:rPr lang="ru-RU" sz="2400" b="1" dirty="0">
              <a:solidFill>
                <a:srgbClr val="002060"/>
              </a:solidFill>
              <a:latin typeface="Al Nile" charset="0"/>
              <a:ea typeface="Al Nile" charset="0"/>
              <a:cs typeface="Al Nile" charset="0"/>
            </a:rPr>
            <a:t>2016</a:t>
          </a:r>
          <a:r>
            <a:rPr lang="ru-RU" sz="1800" dirty="0">
              <a:solidFill>
                <a:srgbClr val="002060"/>
              </a:solidFill>
              <a:latin typeface="Al Nile" charset="0"/>
              <a:ea typeface="Al Nile" charset="0"/>
              <a:cs typeface="Al Nile" charset="0"/>
            </a:rPr>
            <a:t> год</a:t>
          </a:r>
        </a:p>
        <a:p>
          <a:r>
            <a:rPr lang="ru-RU" sz="1800" dirty="0">
              <a:solidFill>
                <a:srgbClr val="002060"/>
              </a:solidFill>
              <a:latin typeface="Al Nile" charset="0"/>
              <a:ea typeface="Al Nile" charset="0"/>
              <a:cs typeface="Al Nile" charset="0"/>
            </a:rPr>
            <a:t> «Аэрофлот» - крупнейшая российская авиакомпания</a:t>
          </a:r>
        </a:p>
      </dgm:t>
    </dgm:pt>
    <dgm:pt modelId="{61238208-6A7B-D64C-9856-BFA3FE246159}" type="parTrans" cxnId="{AB97D7F7-84F7-9242-B1AA-BC65735533E8}">
      <dgm:prSet/>
      <dgm:spPr/>
      <dgm:t>
        <a:bodyPr/>
        <a:lstStyle/>
        <a:p>
          <a:endParaRPr lang="ru-RU"/>
        </a:p>
      </dgm:t>
    </dgm:pt>
    <dgm:pt modelId="{610D7E2E-1533-E74E-8A97-F5F3C8231B6C}" type="sibTrans" cxnId="{AB97D7F7-84F7-9242-B1AA-BC65735533E8}">
      <dgm:prSet/>
      <dgm:spPr/>
      <dgm:t>
        <a:bodyPr/>
        <a:lstStyle/>
        <a:p>
          <a:endParaRPr lang="ru-RU"/>
        </a:p>
      </dgm:t>
    </dgm:pt>
    <dgm:pt modelId="{7DB03B2D-E586-CA47-A1EC-DC37D7B360E7}" type="pres">
      <dgm:prSet presAssocID="{0E01F198-E5F4-904E-86E5-3148120EE4BD}" presName="arrowDiagram" presStyleCnt="0">
        <dgm:presLayoutVars>
          <dgm:chMax val="5"/>
          <dgm:dir/>
          <dgm:resizeHandles val="exact"/>
        </dgm:presLayoutVars>
      </dgm:prSet>
      <dgm:spPr/>
    </dgm:pt>
    <dgm:pt modelId="{61E603CE-8895-B948-8893-DD9DF468D5AF}" type="pres">
      <dgm:prSet presAssocID="{0E01F198-E5F4-904E-86E5-3148120EE4BD}" presName="arrow" presStyleLbl="bgShp" presStyleIdx="0" presStyleCnt="1" custScaleX="78390" custScaleY="79054" custLinFactNeighborX="6556" custLinFactNeighborY="-5140"/>
      <dgm:spPr/>
    </dgm:pt>
    <dgm:pt modelId="{E52B0587-DC0A-6645-9862-653563E26AFF}" type="pres">
      <dgm:prSet presAssocID="{0E01F198-E5F4-904E-86E5-3148120EE4BD}" presName="arrowDiagram2" presStyleCnt="0"/>
      <dgm:spPr/>
    </dgm:pt>
    <dgm:pt modelId="{B46C78BA-D9F4-7542-B8BA-4E8CAC568982}" type="pres">
      <dgm:prSet presAssocID="{CC80F644-8E6A-1D46-AD48-D7F8CB9365D7}" presName="bullet2a" presStyleLbl="node1" presStyleIdx="0" presStyleCnt="2"/>
      <dgm:spPr/>
    </dgm:pt>
    <dgm:pt modelId="{FF009B6F-1A56-F74D-B847-91AA0F0C892B}" type="pres">
      <dgm:prSet presAssocID="{CC80F644-8E6A-1D46-AD48-D7F8CB9365D7}" presName="textBox2a" presStyleLbl="revTx" presStyleIdx="0" presStyleCnt="2">
        <dgm:presLayoutVars>
          <dgm:bulletEnabled val="1"/>
        </dgm:presLayoutVars>
      </dgm:prSet>
      <dgm:spPr/>
    </dgm:pt>
    <dgm:pt modelId="{DB9AF3E5-6A3F-1146-8331-7585B51AAC4D}" type="pres">
      <dgm:prSet presAssocID="{4FE07C79-0548-CC47-BE91-1C03AF70EBA9}" presName="bullet2b" presStyleLbl="node1" presStyleIdx="1" presStyleCnt="2"/>
      <dgm:spPr/>
    </dgm:pt>
    <dgm:pt modelId="{DC0EA62E-6F3D-8C4E-BD75-6B366FC52F18}" type="pres">
      <dgm:prSet presAssocID="{4FE07C79-0548-CC47-BE91-1C03AF70EBA9}" presName="textBox2b" presStyleLbl="revTx" presStyleIdx="1" presStyleCnt="2" custLinFactNeighborX="3502" custLinFactNeighborY="14354">
        <dgm:presLayoutVars>
          <dgm:bulletEnabled val="1"/>
        </dgm:presLayoutVars>
      </dgm:prSet>
      <dgm:spPr/>
    </dgm:pt>
  </dgm:ptLst>
  <dgm:cxnLst>
    <dgm:cxn modelId="{E038330D-6610-0547-8612-CE0CCCEACCF6}" type="presOf" srcId="{0E01F198-E5F4-904E-86E5-3148120EE4BD}" destId="{7DB03B2D-E586-CA47-A1EC-DC37D7B360E7}" srcOrd="0" destOrd="0" presId="urn:microsoft.com/office/officeart/2005/8/layout/arrow2"/>
    <dgm:cxn modelId="{9F04D22B-19D4-914C-A837-D6E659ABB5D1}" type="presOf" srcId="{CC80F644-8E6A-1D46-AD48-D7F8CB9365D7}" destId="{FF009B6F-1A56-F74D-B847-91AA0F0C892B}" srcOrd="0" destOrd="0" presId="urn:microsoft.com/office/officeart/2005/8/layout/arrow2"/>
    <dgm:cxn modelId="{AFF97795-D1CE-C347-A334-EB0F8F65A321}" srcId="{0E01F198-E5F4-904E-86E5-3148120EE4BD}" destId="{CC80F644-8E6A-1D46-AD48-D7F8CB9365D7}" srcOrd="0" destOrd="0" parTransId="{4E1837F0-39B9-3C49-B491-0C1B421BD5DC}" sibTransId="{B7819B81-896C-B643-8798-BD79935ADB36}"/>
    <dgm:cxn modelId="{4A81805C-9D91-DE41-9DE3-D0CAF238E089}" type="presOf" srcId="{4FE07C79-0548-CC47-BE91-1C03AF70EBA9}" destId="{DC0EA62E-6F3D-8C4E-BD75-6B366FC52F18}" srcOrd="0" destOrd="0" presId="urn:microsoft.com/office/officeart/2005/8/layout/arrow2"/>
    <dgm:cxn modelId="{AB97D7F7-84F7-9242-B1AA-BC65735533E8}" srcId="{0E01F198-E5F4-904E-86E5-3148120EE4BD}" destId="{4FE07C79-0548-CC47-BE91-1C03AF70EBA9}" srcOrd="1" destOrd="0" parTransId="{61238208-6A7B-D64C-9856-BFA3FE246159}" sibTransId="{610D7E2E-1533-E74E-8A97-F5F3C8231B6C}"/>
    <dgm:cxn modelId="{9A232F5E-5A8A-244B-B510-650167758943}" type="presParOf" srcId="{7DB03B2D-E586-CA47-A1EC-DC37D7B360E7}" destId="{61E603CE-8895-B948-8893-DD9DF468D5AF}" srcOrd="0" destOrd="0" presId="urn:microsoft.com/office/officeart/2005/8/layout/arrow2"/>
    <dgm:cxn modelId="{B7BA7D42-F4DD-9848-A9E3-EA7CCA3649EE}" type="presParOf" srcId="{7DB03B2D-E586-CA47-A1EC-DC37D7B360E7}" destId="{E52B0587-DC0A-6645-9862-653563E26AFF}" srcOrd="1" destOrd="0" presId="urn:microsoft.com/office/officeart/2005/8/layout/arrow2"/>
    <dgm:cxn modelId="{31136B97-1A37-EF4A-B8D7-66F236F29A44}" type="presParOf" srcId="{E52B0587-DC0A-6645-9862-653563E26AFF}" destId="{B46C78BA-D9F4-7542-B8BA-4E8CAC568982}" srcOrd="0" destOrd="0" presId="urn:microsoft.com/office/officeart/2005/8/layout/arrow2"/>
    <dgm:cxn modelId="{0F1D0517-8A2D-064C-9E17-048847F6C68C}" type="presParOf" srcId="{E52B0587-DC0A-6645-9862-653563E26AFF}" destId="{FF009B6F-1A56-F74D-B847-91AA0F0C892B}" srcOrd="1" destOrd="0" presId="urn:microsoft.com/office/officeart/2005/8/layout/arrow2"/>
    <dgm:cxn modelId="{4AB2991D-BCBE-044B-9D7D-BCD5812432AC}" type="presParOf" srcId="{E52B0587-DC0A-6645-9862-653563E26AFF}" destId="{DB9AF3E5-6A3F-1146-8331-7585B51AAC4D}" srcOrd="2" destOrd="0" presId="urn:microsoft.com/office/officeart/2005/8/layout/arrow2"/>
    <dgm:cxn modelId="{1BDB1D97-2F0C-114B-B8FC-9A9510C35EEB}" type="presParOf" srcId="{E52B0587-DC0A-6645-9862-653563E26AFF}" destId="{DC0EA62E-6F3D-8C4E-BD75-6B366FC52F18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603CE-8895-B948-8893-DD9DF468D5AF}">
      <dsp:nvSpPr>
        <dsp:cNvPr id="0" name=""/>
        <dsp:cNvSpPr/>
      </dsp:nvSpPr>
      <dsp:spPr>
        <a:xfrm>
          <a:off x="793142" y="325754"/>
          <a:ext cx="3777649" cy="2381029"/>
        </a:xfrm>
        <a:prstGeom prst="swooshArrow">
          <a:avLst>
            <a:gd name="adj1" fmla="val 25000"/>
            <a:gd name="adj2" fmla="val 2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6C78BA-D9F4-7542-B8BA-4E8CAC568982}">
      <dsp:nvSpPr>
        <dsp:cNvPr id="0" name=""/>
        <dsp:cNvSpPr/>
      </dsp:nvSpPr>
      <dsp:spPr>
        <a:xfrm>
          <a:off x="1076936" y="1806617"/>
          <a:ext cx="168666" cy="168666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38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009B6F-1A56-F74D-B847-91AA0F0C892B}">
      <dsp:nvSpPr>
        <dsp:cNvPr id="0" name=""/>
        <dsp:cNvSpPr/>
      </dsp:nvSpPr>
      <dsp:spPr>
        <a:xfrm>
          <a:off x="1161269" y="1890950"/>
          <a:ext cx="1566189" cy="1286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73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2060"/>
              </a:solidFill>
              <a:latin typeface="Al Nile" charset="0"/>
              <a:ea typeface="Al Nile" charset="0"/>
              <a:cs typeface="Al Nile" charset="0"/>
            </a:rPr>
            <a:t>   </a:t>
          </a:r>
          <a:r>
            <a:rPr lang="ru-RU" sz="2400" b="1" kern="1200" dirty="0">
              <a:solidFill>
                <a:srgbClr val="002060"/>
              </a:solidFill>
              <a:latin typeface="Al Nile" charset="0"/>
              <a:ea typeface="Al Nile" charset="0"/>
              <a:cs typeface="Al Nile" charset="0"/>
            </a:rPr>
            <a:t>1923</a:t>
          </a:r>
          <a:r>
            <a:rPr lang="ru-RU" sz="1800" kern="1200" dirty="0">
              <a:solidFill>
                <a:srgbClr val="002060"/>
              </a:solidFill>
              <a:latin typeface="Al Nile" charset="0"/>
              <a:ea typeface="Al Nile" charset="0"/>
              <a:cs typeface="Al Nile" charset="0"/>
            </a:rPr>
            <a:t> год основание «Аэрофлота»</a:t>
          </a:r>
        </a:p>
      </dsp:txBody>
      <dsp:txXfrm>
        <a:off x="1161269" y="1890950"/>
        <a:ext cx="1566189" cy="1286082"/>
      </dsp:txXfrm>
    </dsp:sp>
    <dsp:sp modelId="{DB9AF3E5-6A3F-1146-8331-7585B51AAC4D}">
      <dsp:nvSpPr>
        <dsp:cNvPr id="0" name=""/>
        <dsp:cNvSpPr/>
      </dsp:nvSpPr>
      <dsp:spPr>
        <a:xfrm>
          <a:off x="2631078" y="1038582"/>
          <a:ext cx="289142" cy="289142"/>
        </a:xfrm>
        <a:prstGeom prst="ellips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38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0EA62E-6F3D-8C4E-BD75-6B366FC52F18}">
      <dsp:nvSpPr>
        <dsp:cNvPr id="0" name=""/>
        <dsp:cNvSpPr/>
      </dsp:nvSpPr>
      <dsp:spPr>
        <a:xfrm>
          <a:off x="2830497" y="1469354"/>
          <a:ext cx="1566189" cy="1993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211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002060"/>
              </a:solidFill>
              <a:latin typeface="Al Nile" charset="0"/>
              <a:ea typeface="Al Nile" charset="0"/>
              <a:cs typeface="Al Nile" charset="0"/>
            </a:rPr>
            <a:t>2016</a:t>
          </a:r>
          <a:r>
            <a:rPr lang="ru-RU" sz="1800" kern="1200" dirty="0">
              <a:solidFill>
                <a:srgbClr val="002060"/>
              </a:solidFill>
              <a:latin typeface="Al Nile" charset="0"/>
              <a:ea typeface="Al Nile" charset="0"/>
              <a:cs typeface="Al Nile" charset="0"/>
            </a:rPr>
            <a:t> год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002060"/>
              </a:solidFill>
              <a:latin typeface="Al Nile" charset="0"/>
              <a:ea typeface="Al Nile" charset="0"/>
              <a:cs typeface="Al Nile" charset="0"/>
            </a:rPr>
            <a:t> «Аэрофлот» - крупнейшая российская авиакомпания</a:t>
          </a:r>
        </a:p>
      </dsp:txBody>
      <dsp:txXfrm>
        <a:off x="2830497" y="1469354"/>
        <a:ext cx="1566189" cy="19938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B259C-A975-9341-A17F-3D587BA251FB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9238B-B846-B343-9E6D-AAC624E1CB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124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9238B-B846-B343-9E6D-AAC624E1CBE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132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039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ое 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04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171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636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832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906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18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784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87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982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054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897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55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374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024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369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211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11/13/2020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3933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698" r:id="rId1"/>
    <p:sldLayoutId id="2147484699" r:id="rId2"/>
    <p:sldLayoutId id="2147484700" r:id="rId3"/>
    <p:sldLayoutId id="2147484701" r:id="rId4"/>
    <p:sldLayoutId id="2147484702" r:id="rId5"/>
    <p:sldLayoutId id="2147484703" r:id="rId6"/>
    <p:sldLayoutId id="2147484704" r:id="rId7"/>
    <p:sldLayoutId id="2147484705" r:id="rId8"/>
    <p:sldLayoutId id="2147484706" r:id="rId9"/>
    <p:sldLayoutId id="2147484707" r:id="rId10"/>
    <p:sldLayoutId id="2147484708" r:id="rId11"/>
    <p:sldLayoutId id="2147484709" r:id="rId12"/>
    <p:sldLayoutId id="2147484710" r:id="rId13"/>
    <p:sldLayoutId id="2147484711" r:id="rId14"/>
    <p:sldLayoutId id="2147484712" r:id="rId15"/>
    <p:sldLayoutId id="2147484713" r:id="rId16"/>
    <p:sldLayoutId id="2147484714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gif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eroflot.ru/news/61666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hyperlink" Target="https://www.aeroflot.ru/news/61372" TargetMode="Externa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eroflot.ru/ru/news/60975" TargetMode="Externa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aeroflot.ru/news/61499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aeroflot.ru/ru/news/6130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lumMod val="60000"/>
                <a:lumOff val="4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227134"/>
            <a:ext cx="9144000" cy="2684031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03248" y="1433046"/>
            <a:ext cx="7937500" cy="3045513"/>
          </a:xfr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l Nile" charset="0"/>
                <a:ea typeface="Al Nile" charset="0"/>
                <a:cs typeface="Al Nile" charset="0"/>
              </a:rPr>
              <a:t>Укрепление репутации компании средствами </a:t>
            </a:r>
            <a:r>
              <a:rPr lang="en-US" sz="3600" b="1" dirty="0">
                <a:solidFill>
                  <a:srgbClr val="002060"/>
                </a:solidFill>
                <a:latin typeface="Al Nile" charset="0"/>
                <a:ea typeface="Al Nile" charset="0"/>
                <a:cs typeface="Al Nile" charset="0"/>
              </a:rPr>
              <a:t>PR</a:t>
            </a:r>
            <a:br>
              <a:rPr lang="ru-RU" sz="3600" dirty="0">
                <a:solidFill>
                  <a:srgbClr val="002060"/>
                </a:solidFill>
                <a:latin typeface="Al Nile" charset="0"/>
                <a:ea typeface="Al Nile" charset="0"/>
                <a:cs typeface="Al Nile" charset="0"/>
              </a:rPr>
            </a:br>
            <a:r>
              <a:rPr lang="ru-RU" sz="2800" dirty="0">
                <a:solidFill>
                  <a:srgbClr val="002060"/>
                </a:solidFill>
                <a:latin typeface="Al Nile" charset="0"/>
                <a:ea typeface="Al Nile" charset="0"/>
                <a:cs typeface="Al Nile" charset="0"/>
              </a:rPr>
              <a:t>(на примере компании ПАО «Аэрофлот»)</a:t>
            </a:r>
          </a:p>
        </p:txBody>
      </p:sp>
      <p:sp>
        <p:nvSpPr>
          <p:cNvPr id="11" name="Процесс 10"/>
          <p:cNvSpPr/>
          <p:nvPr/>
        </p:nvSpPr>
        <p:spPr>
          <a:xfrm>
            <a:off x="1" y="4911165"/>
            <a:ext cx="9143999" cy="1116106"/>
          </a:xfrm>
          <a:prstGeom prst="flowChartProcess">
            <a:avLst/>
          </a:prstGeom>
          <a:solidFill>
            <a:schemeClr val="accent6">
              <a:lumMod val="20000"/>
              <a:lumOff val="8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>
              <a:solidFill>
                <a:schemeClr val="accent3">
                  <a:lumMod val="50000"/>
                </a:schemeClr>
              </a:solidFill>
              <a:latin typeface="Al Nile" charset="0"/>
              <a:ea typeface="Al Nile" charset="0"/>
              <a:cs typeface="Al Ni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486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11"/>
            <a:ext cx="9144000" cy="731507"/>
          </a:xfr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tx1"/>
              </a:gs>
            </a:gsLst>
            <a:lin ang="16200000" scaled="1"/>
          </a:gradFill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tx1">
                    <a:alpha val="77000"/>
                  </a:schemeClr>
                </a:solidFill>
              </a:rPr>
              <a:t>.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731520" y="2334201"/>
            <a:ext cx="422244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kumimoji="0" lang="en-US" altLang="ru-RU" sz="1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charset="0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kumimoji="0" lang="en-US" altLang="ru-RU" sz="1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5435" y="2795866"/>
            <a:ext cx="3851330" cy="692106"/>
          </a:xfrm>
          <a:prstGeom prst="roundRect">
            <a:avLst/>
          </a:prstGeom>
          <a:pattFill prst="pct90">
            <a:fgClr>
              <a:schemeClr val="accent5">
                <a:lumMod val="40000"/>
                <a:lumOff val="60000"/>
              </a:schemeClr>
            </a:fgClr>
            <a:bgClr>
              <a:schemeClr val="accent5">
                <a:lumMod val="50000"/>
              </a:schemeClr>
            </a:bgClr>
          </a:pattFill>
          <a:effectLst>
            <a:softEdge rad="0"/>
          </a:effectLst>
          <a:scene3d>
            <a:camera prst="orthographicFront"/>
            <a:lightRig rig="flat" dir="t"/>
          </a:scene3d>
          <a:sp3d prstMaterial="plastic"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Социальные программы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85434" y="3603584"/>
            <a:ext cx="3851331" cy="692106"/>
          </a:xfrm>
          <a:prstGeom prst="roundRect">
            <a:avLst/>
          </a:prstGeom>
          <a:pattFill prst="pct90">
            <a:fgClr>
              <a:schemeClr val="accent5">
                <a:lumMod val="40000"/>
                <a:lumOff val="60000"/>
              </a:schemeClr>
            </a:fgClr>
            <a:bgClr>
              <a:schemeClr val="accent5">
                <a:lumMod val="50000"/>
              </a:schemeClr>
            </a:bgClr>
          </a:pattFill>
          <a:effectLst>
            <a:softEdge rad="0"/>
          </a:effectLst>
          <a:scene3d>
            <a:camera prst="orthographicFront"/>
            <a:lightRig rig="flat" dir="t"/>
          </a:scene3d>
          <a:sp3d prstMaterial="plastic"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Специальные мероприятия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85433" y="5219020"/>
            <a:ext cx="3851332" cy="692106"/>
          </a:xfrm>
          <a:prstGeom prst="roundRect">
            <a:avLst/>
          </a:prstGeom>
          <a:pattFill prst="pct90">
            <a:fgClr>
              <a:schemeClr val="accent5">
                <a:lumMod val="40000"/>
                <a:lumOff val="60000"/>
              </a:schemeClr>
            </a:fgClr>
            <a:bgClr>
              <a:schemeClr val="accent5">
                <a:lumMod val="50000"/>
              </a:schemeClr>
            </a:bgClr>
          </a:pattFill>
          <a:effectLst>
            <a:softEdge rad="0"/>
          </a:effectLst>
          <a:scene3d>
            <a:camera prst="orthographicFront"/>
            <a:lightRig rig="flat" dir="t"/>
          </a:scene3d>
          <a:sp3d prstMaterial="plastic"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Внутрикорпоративные коммуникации</a:t>
            </a:r>
          </a:p>
        </p:txBody>
      </p:sp>
      <p:sp>
        <p:nvSpPr>
          <p:cNvPr id="17" name="Штриховая стрелка вправо 16"/>
          <p:cNvSpPr/>
          <p:nvPr/>
        </p:nvSpPr>
        <p:spPr>
          <a:xfrm>
            <a:off x="4419937" y="3311497"/>
            <a:ext cx="1015116" cy="746009"/>
          </a:xfrm>
          <a:prstGeom prst="stripedRightArrow">
            <a:avLst/>
          </a:prstGeom>
          <a:solidFill>
            <a:schemeClr val="accent5">
              <a:lumMod val="20000"/>
              <a:lumOff val="80000"/>
              <a:alpha val="2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Штриховая стрелка вправо 18"/>
          <p:cNvSpPr/>
          <p:nvPr/>
        </p:nvSpPr>
        <p:spPr>
          <a:xfrm>
            <a:off x="4446407" y="4692682"/>
            <a:ext cx="1015116" cy="759023"/>
          </a:xfrm>
          <a:prstGeom prst="stripedRightArrow">
            <a:avLst/>
          </a:prstGeom>
          <a:solidFill>
            <a:schemeClr val="accent5">
              <a:lumMod val="20000"/>
              <a:lumOff val="80000"/>
              <a:alpha val="2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644695" y="3141919"/>
            <a:ext cx="316059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Повышение лояльности сотрудников</a:t>
            </a:r>
          </a:p>
          <a:p>
            <a:pPr algn="ctr"/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Привлечение новых специалистов</a:t>
            </a:r>
          </a:p>
          <a:p>
            <a:pPr algn="ctr"/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Благоприятная атмосфера в коллективе</a:t>
            </a:r>
          </a:p>
          <a:p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743993" y="2795866"/>
            <a:ext cx="2962004" cy="3107454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85433" y="4411302"/>
            <a:ext cx="3851332" cy="692106"/>
          </a:xfrm>
          <a:prstGeom prst="roundRect">
            <a:avLst/>
          </a:prstGeom>
          <a:pattFill prst="pct90">
            <a:fgClr>
              <a:schemeClr val="accent5">
                <a:lumMod val="40000"/>
                <a:lumOff val="60000"/>
              </a:schemeClr>
            </a:fgClr>
            <a:bgClr>
              <a:schemeClr val="accent5">
                <a:lumMod val="50000"/>
              </a:schemeClr>
            </a:bgClr>
          </a:pattFill>
          <a:effectLst>
            <a:softEdge rad="0"/>
          </a:effectLst>
          <a:scene3d>
            <a:camera prst="orthographicFront"/>
            <a:lightRig rig="flat" dir="t"/>
          </a:scene3d>
          <a:sp3d prstMaterial="plastic"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Корпоративная культура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69212" y="1318538"/>
            <a:ext cx="2920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Средства внутреннего 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PR</a:t>
            </a:r>
            <a:endParaRPr lang="ru-RU" sz="2000" dirty="0">
              <a:solidFill>
                <a:schemeClr val="tx2">
                  <a:lumMod val="25000"/>
                </a:schemeClr>
              </a:solidFill>
              <a:latin typeface="Al Nile" charset="0"/>
              <a:ea typeface="Al Nile" charset="0"/>
              <a:cs typeface="Al Ni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813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11"/>
            <a:ext cx="9144000" cy="708089"/>
          </a:xfr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tx1"/>
              </a:gs>
            </a:gsLst>
            <a:lin ang="16200000" scaled="1"/>
          </a:gradFill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tx1">
                    <a:alpha val="77000"/>
                  </a:schemeClr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040177"/>
            <a:ext cx="4156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Социальная ответственность.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281" y="1461809"/>
            <a:ext cx="52584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Участие в социально значимых проектах, таких как:</a:t>
            </a:r>
          </a:p>
          <a:p>
            <a:endParaRPr lang="ru-RU" b="1" dirty="0">
              <a:solidFill>
                <a:schemeClr val="accent3">
                  <a:lumMod val="50000"/>
                </a:schemeClr>
              </a:solidFill>
              <a:latin typeface="Al Nile" charset="0"/>
              <a:ea typeface="Al Nile" charset="0"/>
              <a:cs typeface="Al Nile" charset="0"/>
            </a:endParaRPr>
          </a:p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Ежегодная акция «По местам боевой славы»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. (ветеранам Великой Отечественной войны предоставляется возможность совершить бесплатные полеты в Европу и отдаленные российские города).</a:t>
            </a:r>
          </a:p>
          <a:p>
            <a:endParaRPr lang="ru-RU" sz="2000" dirty="0">
              <a:solidFill>
                <a:schemeClr val="accent3">
                  <a:lumMod val="50000"/>
                </a:schemeClr>
              </a:solidFill>
              <a:latin typeface="Al Nile" charset="0"/>
              <a:ea typeface="Al Nile" charset="0"/>
              <a:cs typeface="Al Nile" charset="0"/>
            </a:endParaRPr>
          </a:p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Билеты по «плоским» тарифам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по ряду внутрироссийских направлений высокого стратегического и социального назначения.</a:t>
            </a:r>
          </a:p>
        </p:txBody>
      </p:sp>
      <p:pic>
        <p:nvPicPr>
          <p:cNvPr id="11" name="Изображение 10" descr="http://int.aeroflot.ru/dsodownloads/dso/photoreport/photoreport/reportag/2015/16_06_15_9may/IMG_2290q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15" y="1132615"/>
            <a:ext cx="2911476" cy="388390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12" name="TextBox 11"/>
          <p:cNvSpPr txBox="1"/>
          <p:nvPr/>
        </p:nvSpPr>
        <p:spPr>
          <a:xfrm>
            <a:off x="4446906" y="5154916"/>
            <a:ext cx="46970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l Nile" charset="0"/>
                <a:ea typeface="Al Nile" charset="0"/>
                <a:cs typeface="Al Nile" charset="0"/>
              </a:rPr>
              <a:t>Как результат: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Al Nile" charset="0"/>
                <a:ea typeface="Al Nile" charset="0"/>
                <a:cs typeface="Al Nile" charset="0"/>
              </a:rPr>
              <a:t>повышение мобильности населения </a:t>
            </a:r>
          </a:p>
          <a:p>
            <a:pPr marL="285750" indent="-285750">
              <a:buFont typeface="Arial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Al Nile" charset="0"/>
                <a:ea typeface="Al Nile" charset="0"/>
                <a:cs typeface="Al Nile" charset="0"/>
              </a:rPr>
              <a:t>обеспечение транспортной доступностью российские регионы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4" y="4878129"/>
            <a:ext cx="3784600" cy="187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4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http://int.aeroflot.ru/dsodownloads/dso/photoreport/photoreport/reportag/2015/16_06_15_9may/IMG_187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7" y="319700"/>
            <a:ext cx="4340734" cy="28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Изображение 6" descr="http://int.aeroflot.ru/dsodownloads/dso/photoreport/photoreport/reportag/2015/16_06_15_9may/IMG_189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989" y="319700"/>
            <a:ext cx="4340734" cy="28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Изображение 9" descr="http://int.aeroflot.ru/dsodownloads/dso/photoreport/photoreport/reportag/2015/16_06_15_9may/IMG_223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1" y="3534727"/>
            <a:ext cx="4320636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Изображение 10" descr="http://int.aeroflot.ru/dsodownloads/dso/photoreport/photoreport/reportag/2015/16_06_15_9may/IMG_225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087" y="3534727"/>
            <a:ext cx="4320635" cy="28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565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11"/>
            <a:ext cx="9144000" cy="720789"/>
          </a:xfr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tx1"/>
              </a:gs>
            </a:gsLst>
            <a:lin ang="16200000" scaled="1"/>
          </a:gradFill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tx1">
                    <a:alpha val="77000"/>
                  </a:schemeClr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054100"/>
            <a:ext cx="3118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Благотворительность</a:t>
            </a:r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latin typeface="+mj-lt"/>
                <a:ea typeface="Abadi MT Condensed Extra Bold" charset="0"/>
                <a:cs typeface="Abadi MT Condensed Extra Bold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1519" y="1718191"/>
            <a:ext cx="76809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8C3D"/>
                </a:solidFill>
                <a:latin typeface="Al Nile" charset="0"/>
                <a:ea typeface="Al Nile" charset="0"/>
                <a:cs typeface="Al Nile" charset="0"/>
              </a:rPr>
              <a:t>Акция «Мили милосердия»</a:t>
            </a:r>
            <a:r>
              <a:rPr lang="ru-RU" dirty="0">
                <a:solidFill>
                  <a:srgbClr val="008C3D"/>
                </a:solidFill>
                <a:latin typeface="Al Nile" charset="0"/>
                <a:ea typeface="Al Nile" charset="0"/>
                <a:cs typeface="Al Nile" charset="0"/>
              </a:rPr>
              <a:t>. Участники программы «Аэрофлот Бонус» могут пожертвовать часть бонусных миль благотворительным фондам. </a:t>
            </a:r>
          </a:p>
          <a:p>
            <a:pPr algn="ctr"/>
            <a:endParaRPr lang="ru-RU" dirty="0">
              <a:solidFill>
                <a:srgbClr val="FF0000"/>
              </a:solidFill>
              <a:latin typeface="Al Nile" charset="0"/>
              <a:ea typeface="Al Nile" charset="0"/>
              <a:cs typeface="Al Nile" charset="0"/>
            </a:endParaRPr>
          </a:p>
          <a:p>
            <a:pPr algn="ctr"/>
            <a:r>
              <a:rPr lang="ru-RU" b="1" dirty="0">
                <a:solidFill>
                  <a:srgbClr val="0070C0"/>
                </a:solidFill>
                <a:latin typeface="Al Nile" charset="0"/>
                <a:ea typeface="Al Nile" charset="0"/>
                <a:cs typeface="Al Nile" charset="0"/>
              </a:rPr>
              <a:t>Акция «У сердца два крыла»</a:t>
            </a:r>
            <a:r>
              <a:rPr lang="ru-RU" dirty="0">
                <a:solidFill>
                  <a:srgbClr val="0070C0"/>
                </a:solidFill>
                <a:latin typeface="Al Nile" charset="0"/>
                <a:ea typeface="Al Nile" charset="0"/>
                <a:cs typeface="Al Nile" charset="0"/>
              </a:rPr>
              <a:t>. Рассчитана на детей, живущих в удаленных от столицы регионах и страдающих тяжелыми, редкими или сложно диагностируемыми заболеваниями. </a:t>
            </a:r>
          </a:p>
          <a:p>
            <a:pPr algn="ctr"/>
            <a:endParaRPr lang="ru-RU" dirty="0">
              <a:solidFill>
                <a:srgbClr val="00B050"/>
              </a:solidFill>
              <a:latin typeface="Al Nile" charset="0"/>
              <a:ea typeface="Al Nile" charset="0"/>
              <a:cs typeface="Al Nile" charset="0"/>
            </a:endParaRPr>
          </a:p>
          <a:p>
            <a:pPr algn="ctr"/>
            <a:r>
              <a:rPr lang="ru-RU" b="1" dirty="0">
                <a:solidFill>
                  <a:srgbClr val="7030A0"/>
                </a:solidFill>
                <a:latin typeface="Al Nile" charset="0"/>
                <a:ea typeface="Al Nile" charset="0"/>
                <a:cs typeface="Al Nile" charset="0"/>
              </a:rPr>
              <a:t>Акции «Поезд надежды»</a:t>
            </a:r>
            <a:r>
              <a:rPr lang="ru-RU" dirty="0">
                <a:solidFill>
                  <a:srgbClr val="7030A0"/>
                </a:solidFill>
                <a:latin typeface="Al Nile" charset="0"/>
                <a:ea typeface="Al Nile" charset="0"/>
                <a:cs typeface="Al Nile" charset="0"/>
              </a:rPr>
              <a:t>. Привлечение внимания к проблеме сиротства, оказание помощи детям, не имеющим родителей, организацию встреч с потенциальными усыновителями.</a:t>
            </a:r>
          </a:p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  <a:latin typeface="Al Nile" charset="0"/>
              <a:ea typeface="Al Nile" charset="0"/>
              <a:cs typeface="Al Nile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59" y="4686300"/>
            <a:ext cx="709168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04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http://int2.aeroflot.ru/dsodownloads/dso/photoreport/photoreport/reportag/2013/25_09_13y_serdtsa_2_kryla/nRSkWHSenw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500797"/>
            <a:ext cx="4582576" cy="30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Изображение 3" descr="http://int2.aeroflot.ru/dsodownloads/dso/photoreport/photoreport/reportag/2013/25_09_13y_serdtsa_2_kryla/TszYA5Pa_DQ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400" y="500797"/>
            <a:ext cx="4215505" cy="620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Изображение 4" descr="http://int2.aeroflot.ru/dsodownloads/dso/photoreport/photoreport/reportag/2014/02_10_14_blago/EB6A9578%20(1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89" y="3649697"/>
            <a:ext cx="4590675" cy="30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66688" y="39132"/>
            <a:ext cx="3925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Акция «У сердца два крыла»</a:t>
            </a:r>
          </a:p>
        </p:txBody>
      </p:sp>
    </p:spTree>
    <p:extLst>
      <p:ext uri="{BB962C8B-B14F-4D97-AF65-F5344CB8AC3E}">
        <p14:creationId xmlns:p14="http://schemas.microsoft.com/office/powerpoint/2010/main" val="1277245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11"/>
            <a:ext cx="9144000" cy="756666"/>
          </a:xfr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tx1"/>
              </a:gs>
            </a:gsLst>
            <a:lin ang="16200000" scaled="1"/>
          </a:gradFill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tx1">
                    <a:alpha val="77000"/>
                  </a:schemeClr>
                </a:solidFill>
              </a:rPr>
              <a:t>.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572000" y="1624224"/>
            <a:ext cx="3956227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1800" b="1" dirty="0">
                <a:solidFill>
                  <a:srgbClr val="8A182C"/>
                </a:solidFill>
                <a:latin typeface="Al Nile" charset="0"/>
                <a:ea typeface="Al Nile" charset="0"/>
                <a:cs typeface="Al Nile" charset="0"/>
              </a:rPr>
              <a:t>«Аэрофлот» стал генеральным партнером XXII зимних Олимпийских игр и XI Паралимпийских игр 2014 года в Сочи, обеспечив эффективное и удобное авиасообщение со столицей Олимпиады и Паралимпиады.</a:t>
            </a: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1800" b="1" dirty="0">
                <a:solidFill>
                  <a:srgbClr val="8A182C"/>
                </a:solidFill>
                <a:latin typeface="Al Nile" charset="0"/>
                <a:ea typeface="Al Nile" charset="0"/>
                <a:cs typeface="Al Nile" charset="0"/>
              </a:rPr>
              <a:t> </a:t>
            </a:r>
            <a:endParaRPr kumimoji="0" lang="ru-RU" altLang="ru-RU" sz="1800" b="1" i="0" u="none" strike="noStrike" cap="none" normalizeH="0" baseline="0" dirty="0">
              <a:ln>
                <a:noFill/>
              </a:ln>
              <a:solidFill>
                <a:srgbClr val="8A182C"/>
              </a:solidFill>
              <a:effectLst/>
              <a:latin typeface="Al Nile" charset="0"/>
              <a:ea typeface="Al Nile" charset="0"/>
              <a:cs typeface="Al Nile" charset="0"/>
            </a:endParaRP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620" y="1126268"/>
            <a:ext cx="4566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Спонсорская поддержка спорта.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" y="1589786"/>
            <a:ext cx="457055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Официальный спонсор и авиаперевозчик профессионального футбольного клуба ЦСКА.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solidFill>
                <a:schemeClr val="accent6">
                  <a:lumMod val="50000"/>
                </a:schemeClr>
              </a:solidFill>
              <a:latin typeface="Al Nile" charset="0"/>
              <a:ea typeface="Al Nile" charset="0"/>
              <a:cs typeface="Al Nile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Официальный перевозчик профессионального баскетбольного клуба ЦСКА.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solidFill>
                <a:schemeClr val="accent5">
                  <a:lumMod val="50000"/>
                </a:schemeClr>
              </a:solidFill>
              <a:latin typeface="Al Nile" charset="0"/>
              <a:ea typeface="Al Nile" charset="0"/>
              <a:cs typeface="Al Nile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Официальный спонсор Всероссийской федерации волейбола.</a:t>
            </a:r>
          </a:p>
          <a:p>
            <a:endParaRPr lang="ru-RU" dirty="0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21" y="3835400"/>
            <a:ext cx="8664158" cy="291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38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0" y="708464"/>
            <a:ext cx="658368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Социальные медиа.</a:t>
            </a:r>
            <a:endParaRPr kumimoji="0" lang="ru-RU" altLang="ru-RU" sz="2400" b="0" i="0" u="sng" strike="noStrike" cap="none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l Nile" charset="0"/>
              <a:ea typeface="Al Nile" charset="0"/>
              <a:cs typeface="Al Nile" charset="0"/>
            </a:endParaRPr>
          </a:p>
        </p:txBody>
      </p:sp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958" y="1614900"/>
            <a:ext cx="345132" cy="343938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315023" y="1609301"/>
            <a:ext cx="366675" cy="371156"/>
          </a:xfrm>
          <a:prstGeom prst="rect">
            <a:avLst/>
          </a:prstGeom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325" y="1620650"/>
            <a:ext cx="358910" cy="359807"/>
          </a:xfrm>
          <a:prstGeom prst="rect">
            <a:avLst/>
          </a:prstGeom>
        </p:spPr>
      </p:pic>
      <p:pic>
        <p:nvPicPr>
          <p:cNvPr id="28" name="Изображение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99" y="1617996"/>
            <a:ext cx="337865" cy="342253"/>
          </a:xfrm>
          <a:prstGeom prst="rect">
            <a:avLst/>
          </a:prstGeom>
        </p:spPr>
      </p:pic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279" y="1593282"/>
            <a:ext cx="386531" cy="38717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771201" y="1211412"/>
            <a:ext cx="3357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Аккаунты в социальных сетях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73341" y="5823194"/>
            <a:ext cx="56035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8A182C"/>
                </a:solidFill>
                <a:latin typeface="Al Nile" charset="0"/>
                <a:ea typeface="Al Nile" charset="0"/>
                <a:cs typeface="Al Nile" charset="0"/>
              </a:rPr>
              <a:t>«прямая линия генерального директора»:</a:t>
            </a:r>
          </a:p>
          <a:p>
            <a:pPr lvl="0" algn="ctr"/>
            <a:r>
              <a:rPr lang="ru-RU" sz="1600" dirty="0">
                <a:solidFill>
                  <a:srgbClr val="8A182C"/>
                </a:solidFill>
                <a:latin typeface="Al Nile" charset="0"/>
                <a:ea typeface="Al Nile" charset="0"/>
                <a:cs typeface="Al Nile" charset="0"/>
              </a:rPr>
              <a:t>адрес электронной почты – </a:t>
            </a:r>
            <a:r>
              <a:rPr lang="en-US" sz="1600" dirty="0">
                <a:solidFill>
                  <a:srgbClr val="8A182C"/>
                </a:solidFill>
                <a:latin typeface="Al Nile" charset="0"/>
                <a:ea typeface="Al Nile" charset="0"/>
                <a:cs typeface="Al Nile" charset="0"/>
              </a:rPr>
              <a:t>saveliev</a:t>
            </a:r>
            <a:r>
              <a:rPr lang="ru-RU" sz="1600" dirty="0">
                <a:solidFill>
                  <a:srgbClr val="8A182C"/>
                </a:solidFill>
                <a:latin typeface="Al Nile" charset="0"/>
                <a:ea typeface="Al Nile" charset="0"/>
                <a:cs typeface="Al Nile" charset="0"/>
              </a:rPr>
              <a:t>-</a:t>
            </a:r>
            <a:r>
              <a:rPr lang="en-US" sz="1600" dirty="0">
                <a:solidFill>
                  <a:srgbClr val="8A182C"/>
                </a:solidFill>
                <a:latin typeface="Al Nile" charset="0"/>
                <a:ea typeface="Al Nile" charset="0"/>
                <a:cs typeface="Al Nile" charset="0"/>
              </a:rPr>
              <a:t>info</a:t>
            </a:r>
            <a:r>
              <a:rPr lang="ru-RU" sz="1600" dirty="0">
                <a:solidFill>
                  <a:srgbClr val="8A182C"/>
                </a:solidFill>
                <a:latin typeface="Al Nile" charset="0"/>
                <a:ea typeface="Al Nile" charset="0"/>
                <a:cs typeface="Al Nile" charset="0"/>
              </a:rPr>
              <a:t>@</a:t>
            </a:r>
            <a:r>
              <a:rPr lang="en-US" sz="1600" dirty="0">
                <a:solidFill>
                  <a:srgbClr val="8A182C"/>
                </a:solidFill>
                <a:latin typeface="Al Nile" charset="0"/>
                <a:ea typeface="Al Nile" charset="0"/>
                <a:cs typeface="Al Nile" charset="0"/>
              </a:rPr>
              <a:t>aeroflot</a:t>
            </a:r>
            <a:r>
              <a:rPr lang="ru-RU" sz="1600" dirty="0">
                <a:solidFill>
                  <a:srgbClr val="8A182C"/>
                </a:solidFill>
                <a:latin typeface="Al Nile" charset="0"/>
                <a:ea typeface="Al Nile" charset="0"/>
                <a:cs typeface="Al Nile" charset="0"/>
              </a:rPr>
              <a:t>.</a:t>
            </a:r>
            <a:r>
              <a:rPr lang="en-US" sz="1600" dirty="0">
                <a:solidFill>
                  <a:srgbClr val="8A182C"/>
                </a:solidFill>
                <a:latin typeface="Al Nile" charset="0"/>
                <a:ea typeface="Al Nile" charset="0"/>
                <a:cs typeface="Al Nile" charset="0"/>
              </a:rPr>
              <a:t>ru</a:t>
            </a:r>
            <a:r>
              <a:rPr lang="ru-RU" sz="1600" dirty="0">
                <a:solidFill>
                  <a:srgbClr val="8A182C"/>
                </a:solidFill>
                <a:latin typeface="Al Nile" charset="0"/>
                <a:ea typeface="Al Nile" charset="0"/>
                <a:cs typeface="Al Nile" charset="0"/>
              </a:rPr>
              <a:t>; </a:t>
            </a:r>
          </a:p>
          <a:p>
            <a:pPr lvl="0" algn="ctr"/>
            <a:r>
              <a:rPr lang="ru-RU" sz="1600" dirty="0">
                <a:solidFill>
                  <a:srgbClr val="8A182C"/>
                </a:solidFill>
                <a:latin typeface="Al Nile" charset="0"/>
                <a:ea typeface="Al Nile" charset="0"/>
                <a:cs typeface="Al Nile" charset="0"/>
              </a:rPr>
              <a:t>аккаунт в</a:t>
            </a:r>
            <a:r>
              <a:rPr lang="en-US" sz="1600" dirty="0">
                <a:solidFill>
                  <a:srgbClr val="8A182C"/>
                </a:solidFill>
                <a:latin typeface="Al Nile" charset="0"/>
                <a:ea typeface="Al Nile" charset="0"/>
                <a:cs typeface="Al Nile" charset="0"/>
              </a:rPr>
              <a:t> «Twitter» – twitter.com/ v_saveliev</a:t>
            </a:r>
            <a:endParaRPr lang="ru-RU" sz="1600" dirty="0">
              <a:solidFill>
                <a:srgbClr val="8A182C"/>
              </a:solidFill>
              <a:latin typeface="Al Nile" charset="0"/>
              <a:ea typeface="Al Nile" charset="0"/>
              <a:cs typeface="Al Nile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63611" y="2165363"/>
            <a:ext cx="39495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Работа с обращениями граждан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Новости для пассажиров и СМИ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Фотоматериал, видео-ролики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Справочная информация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Проведение конкурсов</a:t>
            </a:r>
            <a:endParaRPr lang="ru-RU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286030" y="4871694"/>
            <a:ext cx="3725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Работа по принципу «трёх О»: 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ткрытость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перативность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тветственность 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7" y="1368880"/>
            <a:ext cx="4552633" cy="3436641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01" y="3611568"/>
            <a:ext cx="4160998" cy="3073400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0" y="193739"/>
            <a:ext cx="9144000" cy="713003"/>
          </a:xfr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tx1"/>
              </a:gs>
            </a:gsLst>
            <a:lin ang="16200000" scaled="1"/>
          </a:gradFill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tx1">
                    <a:alpha val="77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9533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11"/>
            <a:ext cx="9144000" cy="719734"/>
          </a:xfr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tx1"/>
              </a:gs>
            </a:gsLst>
            <a:lin ang="16200000" scaled="1"/>
          </a:gradFill>
        </p:spPr>
        <p:txBody>
          <a:bodyPr>
            <a:noAutofit/>
          </a:bodyPr>
          <a:lstStyle/>
          <a:p>
            <a:pPr algn="ctr"/>
            <a:br>
              <a:rPr lang="ru-RU" sz="1600" b="1" dirty="0">
                <a:solidFill>
                  <a:srgbClr val="202020"/>
                </a:solidFill>
                <a:latin typeface="Roboto"/>
              </a:rPr>
            </a:b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Аэрофлот уже несколько лет подряд удерживает четвёртое место по </a:t>
            </a:r>
            <a:r>
              <a:rPr lang="ru-RU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цифровизации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среди авиакомпаний мира согласно данным рейтинга </a:t>
            </a:r>
            <a:r>
              <a:rPr lang="ru-RU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Bain&amp;Company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7020" y="1179342"/>
            <a:ext cx="2125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002060"/>
                </a:solidFill>
                <a:latin typeface="Al Nile" charset="0"/>
                <a:ea typeface="Al Nile" charset="0"/>
                <a:cs typeface="Al Nile" charset="0"/>
              </a:rPr>
              <a:t>PR-</a:t>
            </a:r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кампании.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3787" y="2026338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Масштабная </a:t>
            </a:r>
            <a:r>
              <a:rPr lang="en-US" sz="2000" dirty="0">
                <a:solidFill>
                  <a:schemeClr val="tx2">
                    <a:lumMod val="25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PR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-кампания по ребрендингу, слоганом которой стала фраза «Искренне Ваш, Аэрофлот!».</a:t>
            </a:r>
            <a:r>
              <a:rPr lang="ru-RU" sz="2800" dirty="0">
                <a:solidFill>
                  <a:schemeClr val="tx2">
                    <a:lumMod val="25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 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787" y="1893946"/>
            <a:ext cx="3476693" cy="1238572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8" name="TextBox 7"/>
          <p:cNvSpPr txBox="1"/>
          <p:nvPr/>
        </p:nvSpPr>
        <p:spPr>
          <a:xfrm>
            <a:off x="589280" y="3527766"/>
            <a:ext cx="7823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25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Новый логотип «Аэрофлота» 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дополнился графическими элементами – </a:t>
            </a:r>
            <a:r>
              <a:rPr lang="ru-RU" sz="2000" b="1" dirty="0">
                <a:solidFill>
                  <a:schemeClr val="tx2">
                    <a:lumMod val="25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развевающийся российский флаг, 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который символизирует национальную принадлежность авиакомпании, и </a:t>
            </a:r>
            <a:r>
              <a:rPr lang="ru-RU" sz="2000" b="1" dirty="0">
                <a:solidFill>
                  <a:schemeClr val="tx2">
                    <a:lumMod val="25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стилизованную «улыбку», </a:t>
            </a:r>
            <a:r>
              <a:rPr lang="ru-RU" sz="2000" dirty="0">
                <a:solidFill>
                  <a:schemeClr val="tx2">
                    <a:lumMod val="25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как символ радушия, открытости и гостеприимства. </a:t>
            </a:r>
          </a:p>
          <a:p>
            <a:endParaRPr lang="ru-RU" sz="2000" dirty="0">
              <a:solidFill>
                <a:schemeClr val="tx2">
                  <a:lumMod val="25000"/>
                </a:schemeClr>
              </a:solidFill>
              <a:latin typeface="Al Nile" charset="0"/>
              <a:ea typeface="Al Nile" charset="0"/>
              <a:cs typeface="Al Nile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0" y="4864330"/>
            <a:ext cx="2614320" cy="1267945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>
            <a:off x="3163570" y="5104603"/>
            <a:ext cx="406400" cy="787400"/>
          </a:xfrm>
          <a:prstGeom prst="right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770" y="4518836"/>
            <a:ext cx="5891530" cy="195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79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120" y="6858000"/>
            <a:ext cx="5760184" cy="28406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933"/>
            <a:ext cx="9144000" cy="1050167"/>
          </a:xfr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tx1"/>
              </a:gs>
            </a:gsLst>
            <a:lin ang="16200000" scaled="1"/>
          </a:gradFill>
        </p:spPr>
        <p:txBody>
          <a:bodyPr>
            <a:no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Roboto"/>
              </a:rPr>
              <a:t>Аэрофлот</a:t>
            </a:r>
            <a:r>
              <a:rPr lang="ru-RU" sz="1400" dirty="0">
                <a:solidFill>
                  <a:srgbClr val="FF0000"/>
                </a:solidFill>
                <a:latin typeface="Roboto"/>
              </a:rPr>
              <a:t> в 2020 году победил в трех ключевых номинациях престижной премии </a:t>
            </a:r>
            <a:r>
              <a:rPr lang="ru-RU" sz="1400" b="1" dirty="0" err="1">
                <a:solidFill>
                  <a:srgbClr val="FF0000"/>
                </a:solidFill>
                <a:latin typeface="inherit"/>
                <a:hlinkClick r:id="rId3"/>
              </a:rPr>
              <a:t>Skyway</a:t>
            </a:r>
            <a:r>
              <a:rPr lang="ru-RU" sz="1400" b="1" dirty="0">
                <a:solidFill>
                  <a:srgbClr val="FF0000"/>
                </a:solidFill>
                <a:latin typeface="inherit"/>
                <a:hlinkClick r:id="rId3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inherit"/>
                <a:hlinkClick r:id="rId3"/>
              </a:rPr>
              <a:t>Service</a:t>
            </a:r>
            <a:r>
              <a:rPr lang="ru-RU" sz="1400" b="1" dirty="0">
                <a:solidFill>
                  <a:srgbClr val="FF0000"/>
                </a:solidFill>
                <a:latin typeface="inherit"/>
                <a:hlinkClick r:id="rId3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inherit"/>
                <a:hlinkClick r:id="rId3"/>
              </a:rPr>
              <a:t>Award</a:t>
            </a:r>
            <a:r>
              <a:rPr lang="ru-RU" sz="1400" dirty="0">
                <a:solidFill>
                  <a:srgbClr val="FF0000"/>
                </a:solidFill>
                <a:latin typeface="Roboto"/>
              </a:rPr>
              <a:t>, став лучшей авиакомпанией в категориях: бизнес-класс (международные и внутренние регулярные перевозки) и эконом-класс (международные регулярные перевозки).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6700" y="1102578"/>
            <a:ext cx="86106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tx2">
                    <a:lumMod val="25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3. «Аэрофлот» предпринимает все необходимые шаги для укрепления репутации. Благодаря своей хорошей репутации, характеризующей «Аэрофлот» как компанию </a:t>
            </a:r>
            <a:r>
              <a:rPr lang="ru-RU" sz="1900" b="1" dirty="0">
                <a:solidFill>
                  <a:schemeClr val="tx2">
                    <a:lumMod val="25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стремительно развивающуюся, современную, гостеприимную, социально-ориентированную, надежную и предоставляющую услуги на высшем уровне,</a:t>
            </a:r>
            <a:r>
              <a:rPr lang="ru-RU" sz="1900" dirty="0">
                <a:solidFill>
                  <a:schemeClr val="tx2">
                    <a:lumMod val="25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 авиаперевозчик удерживает лидирующую позицию на российском рынке, и что самое главное – компании удается конкурировать на международном рынке с такими известными компаниями как «British Airways», «Emirates», «Lufthansa», «Delta», «Turkish Airlines», «Singapore Airlines» и «Qatar»».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266700" y="2590797"/>
            <a:ext cx="702095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Изображение 26" descr="http://int.aeroflot.ru/dsodownloads/dso/photoreport/photoreport/reportag/2015/19_06_15_skytrax/5P9A47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97" y="4353636"/>
            <a:ext cx="3103862" cy="20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89611" y="3596139"/>
            <a:ext cx="3002508" cy="29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Аэрофлот в 2019 году восьмой раз в своей истории и седьмой год подряд получил так называемый «авиационный Оскар» – премию </a:t>
            </a:r>
            <a:r>
              <a:rPr lang="ru-RU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Skytrax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World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Airline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ru-RU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Awards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 номинации «Лучшая авиакомпания Восточной Европы».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ea typeface="Al Nile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Award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693" y="4170569"/>
            <a:ext cx="2052609" cy="158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99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26903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prstClr val="black"/>
              </a:solidFill>
              <a:latin typeface="ArialMT" charset="0"/>
            </a:endParaRPr>
          </a:p>
          <a:p>
            <a:endParaRPr lang="ru-RU" dirty="0">
              <a:solidFill>
                <a:prstClr val="black"/>
              </a:solidFill>
              <a:latin typeface="Verdana" charset="0"/>
            </a:endParaRPr>
          </a:p>
          <a:p>
            <a:r>
              <a:rPr lang="ru-RU" dirty="0">
                <a:solidFill>
                  <a:srgbClr val="9A3D3C"/>
                </a:solidFill>
                <a:latin typeface="Verdana" charset="0"/>
              </a:rPr>
              <a:t> </a:t>
            </a:r>
          </a:p>
          <a:p>
            <a:endParaRPr lang="ru-RU" dirty="0">
              <a:solidFill>
                <a:prstClr val="black"/>
              </a:solidFill>
              <a:latin typeface="Verdana" charset="0"/>
            </a:endParaRPr>
          </a:p>
          <a:p>
            <a:endParaRPr lang="ru-RU" dirty="0">
              <a:solidFill>
                <a:prstClr val="black"/>
              </a:solidFill>
              <a:latin typeface="Verdana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4" y="387350"/>
            <a:ext cx="9155674" cy="60833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36726" y="1600199"/>
            <a:ext cx="4864100" cy="16764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04800" y="2146012"/>
            <a:ext cx="4927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706534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341194" y="636696"/>
            <a:ext cx="3657601" cy="567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kumimoji="0" lang="ru-RU" altLang="ru-RU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l Nile" charset="0"/>
                <a:ea typeface="Al Nile" charset="0"/>
                <a:cs typeface="Al Nile" charset="0"/>
              </a:rPr>
              <a:t>Репутация</a:t>
            </a:r>
            <a:r>
              <a:rPr kumimoji="0" lang="ru-RU" altLang="ru-RU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l Nile" charset="0"/>
                <a:ea typeface="Al Nile" charset="0"/>
                <a:cs typeface="Al Nile" charset="0"/>
              </a:rPr>
              <a:t> - </a:t>
            </a:r>
            <a:r>
              <a:rPr lang="ru-RU" sz="2200" dirty="0">
                <a:solidFill>
                  <a:srgbClr val="002060"/>
                </a:solidFill>
                <a:latin typeface="Al Nile" charset="0"/>
                <a:ea typeface="Al Nile" charset="0"/>
                <a:cs typeface="Al Nile" charset="0"/>
              </a:rPr>
              <a:t>устойчивое объективное мнение  о качествах компании представителей разных аудиторий, связанных с данной организацией, сложившееся с течением времени и подтвержденное опытом личного взаимодействия с ней.</a:t>
            </a:r>
            <a:endParaRPr kumimoji="0" lang="ru-RU" altLang="ru-RU" sz="2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l Nile" charset="0"/>
              <a:ea typeface="Al Nile" charset="0"/>
              <a:cs typeface="Al Nile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055" y="1132763"/>
            <a:ext cx="3403924" cy="244294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33400" y="174402"/>
            <a:ext cx="8283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Roboto"/>
              </a:rPr>
              <a:t>Аэрофлот официально является участником глобальной авиационной элиты.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1875" y="4176214"/>
            <a:ext cx="43945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20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Прочное вхождение Группы «Аэрофлот» в топ-20 авиационных холдингов по пассажиропотоку в 2018 году констатировали сразу два авторитетных ресурса — </a:t>
            </a:r>
            <a:r>
              <a:rPr lang="ru-RU" dirty="0">
                <a:solidFill>
                  <a:srgbClr val="4A90E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американский </a:t>
            </a:r>
            <a:r>
              <a:rPr lang="ru-RU" b="1" dirty="0" err="1">
                <a:solidFill>
                  <a:srgbClr val="4A90E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Air</a:t>
            </a:r>
            <a:r>
              <a:rPr lang="ru-RU" b="1" dirty="0">
                <a:solidFill>
                  <a:srgbClr val="4A90E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ru-RU" b="1" dirty="0" err="1">
                <a:solidFill>
                  <a:srgbClr val="4A90E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Transport</a:t>
            </a:r>
            <a:r>
              <a:rPr lang="ru-RU" b="1" dirty="0">
                <a:solidFill>
                  <a:srgbClr val="4A90E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ru-RU" b="1" dirty="0" err="1">
                <a:solidFill>
                  <a:srgbClr val="4A90E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World</a:t>
            </a:r>
            <a:r>
              <a:rPr lang="ru-RU" dirty="0">
                <a:solidFill>
                  <a:srgbClr val="4A90E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 и британский </a:t>
            </a:r>
            <a:r>
              <a:rPr lang="ru-RU" b="1" dirty="0" err="1">
                <a:solidFill>
                  <a:srgbClr val="4A90E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Flight</a:t>
            </a:r>
            <a:r>
              <a:rPr lang="ru-RU" b="1" dirty="0">
                <a:solidFill>
                  <a:srgbClr val="4A90E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ru-RU" b="1" dirty="0" err="1">
                <a:solidFill>
                  <a:srgbClr val="4A90E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Airline</a:t>
            </a:r>
            <a:r>
              <a:rPr lang="ru-RU" b="1" dirty="0">
                <a:solidFill>
                  <a:srgbClr val="4A90E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ru-RU" b="1" dirty="0" err="1">
                <a:solidFill>
                  <a:srgbClr val="4A90E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Business</a:t>
            </a:r>
            <a:r>
              <a:rPr lang="ru-RU" dirty="0">
                <a:solidFill>
                  <a:srgbClr val="202020"/>
                </a:solidFill>
                <a:latin typeface="Roboto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043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11"/>
            <a:ext cx="9144000" cy="1386307"/>
          </a:xfr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tx1"/>
              </a:gs>
            </a:gsLst>
            <a:lin ang="16200000" scaled="1"/>
          </a:gradFill>
        </p:spPr>
        <p:txBody>
          <a:bodyPr>
            <a:normAutofit fontScale="90000"/>
          </a:bodyPr>
          <a:lstStyle/>
          <a:p>
            <a:pPr algn="ctr" fontAlgn="base"/>
            <a:r>
              <a:rPr lang="ru-RU" sz="3600" dirty="0">
                <a:solidFill>
                  <a:srgbClr val="202020"/>
                </a:solidFill>
                <a:latin typeface="Roboto"/>
              </a:rPr>
              <a:t> </a:t>
            </a:r>
            <a:r>
              <a:rPr lang="ru-RU" sz="2000" b="1" dirty="0">
                <a:solidFill>
                  <a:srgbClr val="FF0000"/>
                </a:solidFill>
                <a:latin typeface="inherit"/>
              </a:rPr>
              <a:t>С 2017 года Аэрофлот удерживает высший рейтинг «пять звёзд» в самой престижной категории — «Глобальная авиакомпания» — от американской авиационной ассоциации </a:t>
            </a:r>
            <a:r>
              <a:rPr lang="ru-RU" sz="2000" b="1" dirty="0">
                <a:solidFill>
                  <a:srgbClr val="FF0000"/>
                </a:solidFill>
                <a:latin typeface="inherit"/>
                <a:hlinkClick r:id="rId2"/>
              </a:rPr>
              <a:t>APEX</a:t>
            </a:r>
            <a:r>
              <a:rPr lang="ru-RU" sz="2000" b="1" dirty="0">
                <a:solidFill>
                  <a:srgbClr val="FF0000"/>
                </a:solidFill>
                <a:latin typeface="inherit"/>
              </a:rPr>
              <a:t>, которая в США во многом является аналогом европейского </a:t>
            </a:r>
            <a:r>
              <a:rPr lang="ru-RU" sz="2000" b="1" dirty="0" err="1">
                <a:solidFill>
                  <a:srgbClr val="FF0000"/>
                </a:solidFill>
                <a:latin typeface="inherit"/>
              </a:rPr>
              <a:t>Skytrax</a:t>
            </a:r>
            <a:r>
              <a:rPr lang="ru-RU" sz="2000" b="1" dirty="0">
                <a:solidFill>
                  <a:srgbClr val="FF0000"/>
                </a:solidFill>
                <a:latin typeface="inherit"/>
              </a:rPr>
              <a:t>.</a:t>
            </a:r>
            <a:br>
              <a:rPr lang="ru-RU" sz="2000" b="1" dirty="0">
                <a:solidFill>
                  <a:srgbClr val="FF0000"/>
                </a:solidFill>
                <a:latin typeface="inherit"/>
              </a:rPr>
            </a:br>
            <a:r>
              <a:rPr lang="ru-RU" sz="3600" b="1" dirty="0">
                <a:solidFill>
                  <a:schemeClr val="tx1">
                    <a:alpha val="77000"/>
                  </a:schemeClr>
                </a:solidFill>
              </a:rPr>
              <a:t> </a:t>
            </a:r>
            <a:endParaRPr lang="ru-RU" sz="2200" b="1" dirty="0">
              <a:solidFill>
                <a:srgbClr val="FF0000">
                  <a:alpha val="77000"/>
                </a:srgbClr>
              </a:solidFill>
            </a:endParaRPr>
          </a:p>
        </p:txBody>
      </p:sp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4107976" y="2251219"/>
            <a:ext cx="4858224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algn="r">
              <a:lnSpc>
                <a:spcPct val="150000"/>
              </a:lnSpc>
              <a:buNone/>
            </a:pPr>
            <a:r>
              <a:rPr lang="ru-RU" sz="2200" b="1" dirty="0">
                <a:solidFill>
                  <a:srgbClr val="002060"/>
                </a:solidFill>
                <a:latin typeface="Al Nile" charset="0"/>
                <a:ea typeface="Al Nile" charset="0"/>
                <a:cs typeface="Al Nile" charset="0"/>
              </a:rPr>
              <a:t>Имидж</a:t>
            </a:r>
            <a:r>
              <a:rPr lang="ru-RU" sz="2200" dirty="0">
                <a:solidFill>
                  <a:srgbClr val="002060"/>
                </a:solidFill>
                <a:latin typeface="Al Nile" charset="0"/>
                <a:ea typeface="Al Nile" charset="0"/>
                <a:cs typeface="Al Nile" charset="0"/>
              </a:rPr>
              <a:t> - образ организации, сформировавшийся в сознании общественности, как целостное восприятие организации различными группами общественности, формирующееся на основе хранящейся в их памяти информации о различных сторонах ее деятельности.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3" y="3357349"/>
            <a:ext cx="2775602" cy="295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66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11"/>
            <a:ext cx="9144000" cy="811038"/>
          </a:xfr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tx1"/>
              </a:gs>
            </a:gsLst>
            <a:lin ang="16200000" scaled="1"/>
          </a:gradFill>
        </p:spPr>
        <p:txBody>
          <a:bodyPr>
            <a:noAutofit/>
          </a:bodyPr>
          <a:lstStyle/>
          <a:p>
            <a:pPr algn="ctr" fontAlgn="base"/>
            <a:br>
              <a:rPr lang="ru-RU" sz="1400" dirty="0"/>
            </a:br>
            <a:r>
              <a:rPr lang="ru-RU" sz="1400" dirty="0">
                <a:solidFill>
                  <a:srgbClr val="202020"/>
                </a:solidFill>
                <a:latin typeface="Roboto"/>
              </a:rPr>
              <a:t> </a:t>
            </a:r>
            <a:r>
              <a:rPr lang="ru-RU" sz="1400" b="1" dirty="0">
                <a:solidFill>
                  <a:srgbClr val="FF0000"/>
                </a:solidFill>
                <a:latin typeface="inherit"/>
              </a:rPr>
              <a:t>Аэрофлот второй год подряд удостоен премии </a:t>
            </a:r>
            <a:r>
              <a:rPr lang="ru-RU" sz="1400" b="1" dirty="0">
                <a:solidFill>
                  <a:srgbClr val="FF0000"/>
                </a:solidFill>
                <a:latin typeface="inherit"/>
                <a:hlinkClick r:id="rId2"/>
              </a:rPr>
              <a:t>APEX «Выбор пассажиров»</a:t>
            </a:r>
            <a:r>
              <a:rPr lang="ru-RU" sz="1400" b="1" dirty="0">
                <a:solidFill>
                  <a:srgbClr val="FF0000"/>
                </a:solidFill>
                <a:latin typeface="inherit"/>
              </a:rPr>
              <a:t>. В 2019 году премия присуждена в номинации «Авиакомпания Европы с самыми комфортабельными креслами».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961977" y="2146958"/>
            <a:ext cx="409338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charset="0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0820" y="1328384"/>
            <a:ext cx="48822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2060"/>
                </a:solidFill>
                <a:latin typeface="+mj-lt"/>
              </a:rPr>
              <a:t>Блестящий 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имидж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 может привлекать новых клиентов, инвесторов, партнеров..</a:t>
            </a:r>
            <a:endParaRPr lang="ru-RU" dirty="0">
              <a:solidFill>
                <a:srgbClr val="262626"/>
              </a:solidFill>
              <a:latin typeface="HelveticaNeue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500" y="2435749"/>
            <a:ext cx="3968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solidFill>
                  <a:srgbClr val="002060"/>
                </a:solidFill>
              </a:rPr>
              <a:t>..но только </a:t>
            </a:r>
            <a:r>
              <a:rPr lang="ru-RU" b="1">
                <a:solidFill>
                  <a:srgbClr val="002060"/>
                </a:solidFill>
              </a:rPr>
              <a:t>хорошая репутация</a:t>
            </a:r>
            <a:r>
              <a:rPr lang="ru-RU">
                <a:solidFill>
                  <a:srgbClr val="002060"/>
                </a:solidFill>
              </a:rPr>
              <a:t> позволяет сотрудничать с ними долгие годы.</a:t>
            </a:r>
          </a:p>
          <a:p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3820113"/>
            <a:ext cx="3502111" cy="2706829"/>
          </a:xfrm>
          <a:prstGeom prst="rect">
            <a:avLst/>
          </a:prstGeom>
        </p:spPr>
      </p:pic>
      <p:pic>
        <p:nvPicPr>
          <p:cNvPr id="1026" name="Picture 2" descr="Ape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88" y="3070287"/>
            <a:ext cx="1811821" cy="356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868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11"/>
            <a:ext cx="9144000" cy="708089"/>
          </a:xfr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tx1"/>
              </a:gs>
            </a:gsLst>
            <a:lin ang="16200000" scaled="1"/>
          </a:gradFill>
        </p:spPr>
        <p:txBody>
          <a:bodyPr>
            <a:normAutofit/>
          </a:bodyPr>
          <a:lstStyle/>
          <a:p>
            <a:pPr algn="ctr"/>
            <a:r>
              <a:rPr lang="ru-RU" sz="1400" b="1" dirty="0">
                <a:solidFill>
                  <a:schemeClr val="tx1">
                    <a:alpha val="77000"/>
                  </a:schemeClr>
                </a:solidFill>
              </a:rPr>
              <a:t>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678911" y="1943274"/>
            <a:ext cx="7786178" cy="3668386"/>
            <a:chOff x="2186595" y="1843696"/>
            <a:chExt cx="4770807" cy="4770807"/>
          </a:xfrm>
        </p:grpSpPr>
        <p:sp>
          <p:nvSpPr>
            <p:cNvPr id="6" name="Полилиния 5"/>
            <p:cNvSpPr/>
            <p:nvPr/>
          </p:nvSpPr>
          <p:spPr>
            <a:xfrm>
              <a:off x="3969569" y="3626669"/>
              <a:ext cx="1204860" cy="1204860"/>
            </a:xfrm>
            <a:custGeom>
              <a:avLst/>
              <a:gdLst>
                <a:gd name="connsiteX0" fmla="*/ 0 w 1204860"/>
                <a:gd name="connsiteY0" fmla="*/ 602430 h 1204860"/>
                <a:gd name="connsiteX1" fmla="*/ 602430 w 1204860"/>
                <a:gd name="connsiteY1" fmla="*/ 0 h 1204860"/>
                <a:gd name="connsiteX2" fmla="*/ 1204860 w 1204860"/>
                <a:gd name="connsiteY2" fmla="*/ 602430 h 1204860"/>
                <a:gd name="connsiteX3" fmla="*/ 602430 w 1204860"/>
                <a:gd name="connsiteY3" fmla="*/ 1204860 h 1204860"/>
                <a:gd name="connsiteX4" fmla="*/ 0 w 1204860"/>
                <a:gd name="connsiteY4" fmla="*/ 602430 h 120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4860" h="1204860">
                  <a:moveTo>
                    <a:pt x="0" y="602430"/>
                  </a:moveTo>
                  <a:cubicBezTo>
                    <a:pt x="0" y="269717"/>
                    <a:pt x="269717" y="0"/>
                    <a:pt x="602430" y="0"/>
                  </a:cubicBezTo>
                  <a:cubicBezTo>
                    <a:pt x="935143" y="0"/>
                    <a:pt x="1204860" y="269717"/>
                    <a:pt x="1204860" y="602430"/>
                  </a:cubicBezTo>
                  <a:cubicBezTo>
                    <a:pt x="1204860" y="935143"/>
                    <a:pt x="935143" y="1204860"/>
                    <a:pt x="602430" y="1204860"/>
                  </a:cubicBezTo>
                  <a:cubicBezTo>
                    <a:pt x="269717" y="1204860"/>
                    <a:pt x="0" y="935143"/>
                    <a:pt x="0" y="602430"/>
                  </a:cubicBez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0418" tIns="190418" rIns="190418" bIns="190418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/>
                <a:t>Целевые</a:t>
              </a:r>
              <a:r>
                <a:rPr lang="ru-RU" sz="1600" b="1" kern="1200" baseline="0" dirty="0"/>
                <a:t> аудитории организации</a:t>
              </a:r>
              <a:endParaRPr lang="ru-RU" sz="1600" b="1" kern="1200" dirty="0"/>
            </a:p>
          </p:txBody>
        </p:sp>
        <p:sp>
          <p:nvSpPr>
            <p:cNvPr id="7" name="Полилиния 6"/>
            <p:cNvSpPr/>
            <p:nvPr/>
          </p:nvSpPr>
          <p:spPr>
            <a:xfrm rot="16200000">
              <a:off x="4386870" y="3083022"/>
              <a:ext cx="370257" cy="409652"/>
            </a:xfrm>
            <a:custGeom>
              <a:avLst/>
              <a:gdLst>
                <a:gd name="connsiteX0" fmla="*/ 0 w 370257"/>
                <a:gd name="connsiteY0" fmla="*/ 81930 h 409652"/>
                <a:gd name="connsiteX1" fmla="*/ 185129 w 370257"/>
                <a:gd name="connsiteY1" fmla="*/ 81930 h 409652"/>
                <a:gd name="connsiteX2" fmla="*/ 185129 w 370257"/>
                <a:gd name="connsiteY2" fmla="*/ 0 h 409652"/>
                <a:gd name="connsiteX3" fmla="*/ 370257 w 370257"/>
                <a:gd name="connsiteY3" fmla="*/ 204826 h 409652"/>
                <a:gd name="connsiteX4" fmla="*/ 185129 w 370257"/>
                <a:gd name="connsiteY4" fmla="*/ 409652 h 409652"/>
                <a:gd name="connsiteX5" fmla="*/ 185129 w 370257"/>
                <a:gd name="connsiteY5" fmla="*/ 327722 h 409652"/>
                <a:gd name="connsiteX6" fmla="*/ 0 w 370257"/>
                <a:gd name="connsiteY6" fmla="*/ 327722 h 409652"/>
                <a:gd name="connsiteX7" fmla="*/ 0 w 370257"/>
                <a:gd name="connsiteY7" fmla="*/ 81930 h 409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0257" h="409652">
                  <a:moveTo>
                    <a:pt x="0" y="81930"/>
                  </a:moveTo>
                  <a:lnTo>
                    <a:pt x="185129" y="81930"/>
                  </a:lnTo>
                  <a:lnTo>
                    <a:pt x="185129" y="0"/>
                  </a:lnTo>
                  <a:lnTo>
                    <a:pt x="370257" y="204826"/>
                  </a:lnTo>
                  <a:lnTo>
                    <a:pt x="185129" y="409652"/>
                  </a:lnTo>
                  <a:lnTo>
                    <a:pt x="185129" y="327722"/>
                  </a:lnTo>
                  <a:lnTo>
                    <a:pt x="0" y="327722"/>
                  </a:lnTo>
                  <a:lnTo>
                    <a:pt x="0" y="81930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z="-700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1930" rIns="111078" bIns="81929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kern="1200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4029812" y="1843696"/>
              <a:ext cx="1084374" cy="1084374"/>
            </a:xfrm>
            <a:custGeom>
              <a:avLst/>
              <a:gdLst>
                <a:gd name="connsiteX0" fmla="*/ 0 w 1084374"/>
                <a:gd name="connsiteY0" fmla="*/ 542187 h 1084374"/>
                <a:gd name="connsiteX1" fmla="*/ 542187 w 1084374"/>
                <a:gd name="connsiteY1" fmla="*/ 0 h 1084374"/>
                <a:gd name="connsiteX2" fmla="*/ 1084374 w 1084374"/>
                <a:gd name="connsiteY2" fmla="*/ 542187 h 1084374"/>
                <a:gd name="connsiteX3" fmla="*/ 542187 w 1084374"/>
                <a:gd name="connsiteY3" fmla="*/ 1084374 h 1084374"/>
                <a:gd name="connsiteX4" fmla="*/ 0 w 1084374"/>
                <a:gd name="connsiteY4" fmla="*/ 542187 h 1084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4374" h="1084374">
                  <a:moveTo>
                    <a:pt x="0" y="542187"/>
                  </a:moveTo>
                  <a:cubicBezTo>
                    <a:pt x="0" y="242745"/>
                    <a:pt x="242745" y="0"/>
                    <a:pt x="542187" y="0"/>
                  </a:cubicBezTo>
                  <a:cubicBezTo>
                    <a:pt x="841629" y="0"/>
                    <a:pt x="1084374" y="242745"/>
                    <a:pt x="1084374" y="542187"/>
                  </a:cubicBezTo>
                  <a:cubicBezTo>
                    <a:pt x="1084374" y="841629"/>
                    <a:pt x="841629" y="1084374"/>
                    <a:pt x="542187" y="1084374"/>
                  </a:cubicBezTo>
                  <a:cubicBezTo>
                    <a:pt x="242745" y="1084374"/>
                    <a:pt x="0" y="841629"/>
                    <a:pt x="0" y="542187"/>
                  </a:cubicBez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503" tIns="171503" rIns="171503" bIns="171503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/>
                <a:t>СМИ</a:t>
              </a:r>
              <a:endParaRPr lang="ru-RU" sz="700" b="1" kern="1200" dirty="0"/>
            </a:p>
          </p:txBody>
        </p:sp>
        <p:sp>
          <p:nvSpPr>
            <p:cNvPr id="9" name="Полилиния 8"/>
            <p:cNvSpPr/>
            <p:nvPr/>
          </p:nvSpPr>
          <p:spPr>
            <a:xfrm rot="18900000">
              <a:off x="5052435" y="3358708"/>
              <a:ext cx="370257" cy="409652"/>
            </a:xfrm>
            <a:custGeom>
              <a:avLst/>
              <a:gdLst>
                <a:gd name="connsiteX0" fmla="*/ 0 w 370257"/>
                <a:gd name="connsiteY0" fmla="*/ 81930 h 409652"/>
                <a:gd name="connsiteX1" fmla="*/ 185129 w 370257"/>
                <a:gd name="connsiteY1" fmla="*/ 81930 h 409652"/>
                <a:gd name="connsiteX2" fmla="*/ 185129 w 370257"/>
                <a:gd name="connsiteY2" fmla="*/ 0 h 409652"/>
                <a:gd name="connsiteX3" fmla="*/ 370257 w 370257"/>
                <a:gd name="connsiteY3" fmla="*/ 204826 h 409652"/>
                <a:gd name="connsiteX4" fmla="*/ 185129 w 370257"/>
                <a:gd name="connsiteY4" fmla="*/ 409652 h 409652"/>
                <a:gd name="connsiteX5" fmla="*/ 185129 w 370257"/>
                <a:gd name="connsiteY5" fmla="*/ 327722 h 409652"/>
                <a:gd name="connsiteX6" fmla="*/ 0 w 370257"/>
                <a:gd name="connsiteY6" fmla="*/ 327722 h 409652"/>
                <a:gd name="connsiteX7" fmla="*/ 0 w 370257"/>
                <a:gd name="connsiteY7" fmla="*/ 81930 h 409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0257" h="409652">
                  <a:moveTo>
                    <a:pt x="0" y="81930"/>
                  </a:moveTo>
                  <a:lnTo>
                    <a:pt x="185129" y="81930"/>
                  </a:lnTo>
                  <a:lnTo>
                    <a:pt x="185129" y="0"/>
                  </a:lnTo>
                  <a:lnTo>
                    <a:pt x="370257" y="204826"/>
                  </a:lnTo>
                  <a:lnTo>
                    <a:pt x="185129" y="409652"/>
                  </a:lnTo>
                  <a:lnTo>
                    <a:pt x="185129" y="327722"/>
                  </a:lnTo>
                  <a:lnTo>
                    <a:pt x="0" y="327722"/>
                  </a:lnTo>
                  <a:lnTo>
                    <a:pt x="0" y="81930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z="-700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858672"/>
                <a:satOff val="-3769"/>
                <a:lumOff val="1120"/>
                <a:alphaOff val="0"/>
              </a:schemeClr>
            </a:fillRef>
            <a:effectRef idx="0">
              <a:schemeClr val="accent5">
                <a:hueOff val="858672"/>
                <a:satOff val="-3769"/>
                <a:lumOff val="112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1930" rIns="111077" bIns="81929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kern="1200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333163" y="2383561"/>
              <a:ext cx="1084374" cy="1084374"/>
            </a:xfrm>
            <a:custGeom>
              <a:avLst/>
              <a:gdLst>
                <a:gd name="connsiteX0" fmla="*/ 0 w 1084374"/>
                <a:gd name="connsiteY0" fmla="*/ 542187 h 1084374"/>
                <a:gd name="connsiteX1" fmla="*/ 542187 w 1084374"/>
                <a:gd name="connsiteY1" fmla="*/ 0 h 1084374"/>
                <a:gd name="connsiteX2" fmla="*/ 1084374 w 1084374"/>
                <a:gd name="connsiteY2" fmla="*/ 542187 h 1084374"/>
                <a:gd name="connsiteX3" fmla="*/ 542187 w 1084374"/>
                <a:gd name="connsiteY3" fmla="*/ 1084374 h 1084374"/>
                <a:gd name="connsiteX4" fmla="*/ 0 w 1084374"/>
                <a:gd name="connsiteY4" fmla="*/ 542187 h 1084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4374" h="1084374">
                  <a:moveTo>
                    <a:pt x="0" y="542187"/>
                  </a:moveTo>
                  <a:cubicBezTo>
                    <a:pt x="0" y="242745"/>
                    <a:pt x="242745" y="0"/>
                    <a:pt x="542187" y="0"/>
                  </a:cubicBezTo>
                  <a:cubicBezTo>
                    <a:pt x="841629" y="0"/>
                    <a:pt x="1084374" y="242745"/>
                    <a:pt x="1084374" y="542187"/>
                  </a:cubicBezTo>
                  <a:cubicBezTo>
                    <a:pt x="1084374" y="841629"/>
                    <a:pt x="841629" y="1084374"/>
                    <a:pt x="542187" y="1084374"/>
                  </a:cubicBezTo>
                  <a:cubicBezTo>
                    <a:pt x="242745" y="1084374"/>
                    <a:pt x="0" y="841629"/>
                    <a:pt x="0" y="542187"/>
                  </a:cubicBez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858672"/>
                <a:satOff val="-3769"/>
                <a:lumOff val="1120"/>
                <a:alphaOff val="0"/>
              </a:schemeClr>
            </a:fillRef>
            <a:effectRef idx="0">
              <a:schemeClr val="accent5">
                <a:hueOff val="858672"/>
                <a:satOff val="-3769"/>
                <a:lumOff val="112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503" tIns="171503" rIns="171503" bIns="171503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/>
                <a:t>партнеры</a:t>
              </a: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5328121" y="4024273"/>
              <a:ext cx="370257" cy="409652"/>
            </a:xfrm>
            <a:custGeom>
              <a:avLst/>
              <a:gdLst>
                <a:gd name="connsiteX0" fmla="*/ 0 w 370257"/>
                <a:gd name="connsiteY0" fmla="*/ 81930 h 409652"/>
                <a:gd name="connsiteX1" fmla="*/ 185129 w 370257"/>
                <a:gd name="connsiteY1" fmla="*/ 81930 h 409652"/>
                <a:gd name="connsiteX2" fmla="*/ 185129 w 370257"/>
                <a:gd name="connsiteY2" fmla="*/ 0 h 409652"/>
                <a:gd name="connsiteX3" fmla="*/ 370257 w 370257"/>
                <a:gd name="connsiteY3" fmla="*/ 204826 h 409652"/>
                <a:gd name="connsiteX4" fmla="*/ 185129 w 370257"/>
                <a:gd name="connsiteY4" fmla="*/ 409652 h 409652"/>
                <a:gd name="connsiteX5" fmla="*/ 185129 w 370257"/>
                <a:gd name="connsiteY5" fmla="*/ 327722 h 409652"/>
                <a:gd name="connsiteX6" fmla="*/ 0 w 370257"/>
                <a:gd name="connsiteY6" fmla="*/ 327722 h 409652"/>
                <a:gd name="connsiteX7" fmla="*/ 0 w 370257"/>
                <a:gd name="connsiteY7" fmla="*/ 81930 h 409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0257" h="409652">
                  <a:moveTo>
                    <a:pt x="0" y="81930"/>
                  </a:moveTo>
                  <a:lnTo>
                    <a:pt x="185129" y="81930"/>
                  </a:lnTo>
                  <a:lnTo>
                    <a:pt x="185129" y="0"/>
                  </a:lnTo>
                  <a:lnTo>
                    <a:pt x="370257" y="204826"/>
                  </a:lnTo>
                  <a:lnTo>
                    <a:pt x="185129" y="409652"/>
                  </a:lnTo>
                  <a:lnTo>
                    <a:pt x="185129" y="327722"/>
                  </a:lnTo>
                  <a:lnTo>
                    <a:pt x="0" y="327722"/>
                  </a:lnTo>
                  <a:lnTo>
                    <a:pt x="0" y="81930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z="-700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717344"/>
                <a:satOff val="-7537"/>
                <a:lumOff val="2241"/>
                <a:alphaOff val="0"/>
              </a:schemeClr>
            </a:fillRef>
            <a:effectRef idx="0">
              <a:schemeClr val="accent5">
                <a:hueOff val="1717344"/>
                <a:satOff val="-7537"/>
                <a:lumOff val="224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1930" rIns="111077" bIns="8193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kern="120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5873028" y="3686912"/>
              <a:ext cx="1084374" cy="1084374"/>
            </a:xfrm>
            <a:custGeom>
              <a:avLst/>
              <a:gdLst>
                <a:gd name="connsiteX0" fmla="*/ 0 w 1084374"/>
                <a:gd name="connsiteY0" fmla="*/ 542187 h 1084374"/>
                <a:gd name="connsiteX1" fmla="*/ 542187 w 1084374"/>
                <a:gd name="connsiteY1" fmla="*/ 0 h 1084374"/>
                <a:gd name="connsiteX2" fmla="*/ 1084374 w 1084374"/>
                <a:gd name="connsiteY2" fmla="*/ 542187 h 1084374"/>
                <a:gd name="connsiteX3" fmla="*/ 542187 w 1084374"/>
                <a:gd name="connsiteY3" fmla="*/ 1084374 h 1084374"/>
                <a:gd name="connsiteX4" fmla="*/ 0 w 1084374"/>
                <a:gd name="connsiteY4" fmla="*/ 542187 h 1084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4374" h="1084374">
                  <a:moveTo>
                    <a:pt x="0" y="542187"/>
                  </a:moveTo>
                  <a:cubicBezTo>
                    <a:pt x="0" y="242745"/>
                    <a:pt x="242745" y="0"/>
                    <a:pt x="542187" y="0"/>
                  </a:cubicBezTo>
                  <a:cubicBezTo>
                    <a:pt x="841629" y="0"/>
                    <a:pt x="1084374" y="242745"/>
                    <a:pt x="1084374" y="542187"/>
                  </a:cubicBezTo>
                  <a:cubicBezTo>
                    <a:pt x="1084374" y="841629"/>
                    <a:pt x="841629" y="1084374"/>
                    <a:pt x="542187" y="1084374"/>
                  </a:cubicBezTo>
                  <a:cubicBezTo>
                    <a:pt x="242745" y="1084374"/>
                    <a:pt x="0" y="841629"/>
                    <a:pt x="0" y="542187"/>
                  </a:cubicBez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717344"/>
                <a:satOff val="-7537"/>
                <a:lumOff val="2241"/>
                <a:alphaOff val="0"/>
              </a:schemeClr>
            </a:fillRef>
            <a:effectRef idx="0">
              <a:schemeClr val="accent5">
                <a:hueOff val="1717344"/>
                <a:satOff val="-7537"/>
                <a:lumOff val="224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503" tIns="171503" rIns="171503" bIns="171503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/>
                <a:t>акционеры</a:t>
              </a:r>
            </a:p>
          </p:txBody>
        </p:sp>
        <p:sp>
          <p:nvSpPr>
            <p:cNvPr id="13" name="Полилиния 12"/>
            <p:cNvSpPr/>
            <p:nvPr/>
          </p:nvSpPr>
          <p:spPr>
            <a:xfrm rot="2700000">
              <a:off x="5052435" y="4689838"/>
              <a:ext cx="370257" cy="409652"/>
            </a:xfrm>
            <a:custGeom>
              <a:avLst/>
              <a:gdLst>
                <a:gd name="connsiteX0" fmla="*/ 0 w 370257"/>
                <a:gd name="connsiteY0" fmla="*/ 81930 h 409652"/>
                <a:gd name="connsiteX1" fmla="*/ 185129 w 370257"/>
                <a:gd name="connsiteY1" fmla="*/ 81930 h 409652"/>
                <a:gd name="connsiteX2" fmla="*/ 185129 w 370257"/>
                <a:gd name="connsiteY2" fmla="*/ 0 h 409652"/>
                <a:gd name="connsiteX3" fmla="*/ 370257 w 370257"/>
                <a:gd name="connsiteY3" fmla="*/ 204826 h 409652"/>
                <a:gd name="connsiteX4" fmla="*/ 185129 w 370257"/>
                <a:gd name="connsiteY4" fmla="*/ 409652 h 409652"/>
                <a:gd name="connsiteX5" fmla="*/ 185129 w 370257"/>
                <a:gd name="connsiteY5" fmla="*/ 327722 h 409652"/>
                <a:gd name="connsiteX6" fmla="*/ 0 w 370257"/>
                <a:gd name="connsiteY6" fmla="*/ 327722 h 409652"/>
                <a:gd name="connsiteX7" fmla="*/ 0 w 370257"/>
                <a:gd name="connsiteY7" fmla="*/ 81930 h 409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0257" h="409652">
                  <a:moveTo>
                    <a:pt x="0" y="81930"/>
                  </a:moveTo>
                  <a:lnTo>
                    <a:pt x="185129" y="81930"/>
                  </a:lnTo>
                  <a:lnTo>
                    <a:pt x="185129" y="0"/>
                  </a:lnTo>
                  <a:lnTo>
                    <a:pt x="370257" y="204826"/>
                  </a:lnTo>
                  <a:lnTo>
                    <a:pt x="185129" y="409652"/>
                  </a:lnTo>
                  <a:lnTo>
                    <a:pt x="185129" y="327722"/>
                  </a:lnTo>
                  <a:lnTo>
                    <a:pt x="0" y="327722"/>
                  </a:lnTo>
                  <a:lnTo>
                    <a:pt x="0" y="81930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z="-700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2576015"/>
                <a:satOff val="-11306"/>
                <a:lumOff val="3361"/>
                <a:alphaOff val="0"/>
              </a:schemeClr>
            </a:fillRef>
            <a:effectRef idx="0">
              <a:schemeClr val="accent5">
                <a:hueOff val="2576015"/>
                <a:satOff val="-11306"/>
                <a:lumOff val="336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1929" rIns="111077" bIns="8193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kern="1200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5333163" y="4990263"/>
              <a:ext cx="1084374" cy="1084374"/>
            </a:xfrm>
            <a:custGeom>
              <a:avLst/>
              <a:gdLst>
                <a:gd name="connsiteX0" fmla="*/ 0 w 1084374"/>
                <a:gd name="connsiteY0" fmla="*/ 542187 h 1084374"/>
                <a:gd name="connsiteX1" fmla="*/ 542187 w 1084374"/>
                <a:gd name="connsiteY1" fmla="*/ 0 h 1084374"/>
                <a:gd name="connsiteX2" fmla="*/ 1084374 w 1084374"/>
                <a:gd name="connsiteY2" fmla="*/ 542187 h 1084374"/>
                <a:gd name="connsiteX3" fmla="*/ 542187 w 1084374"/>
                <a:gd name="connsiteY3" fmla="*/ 1084374 h 1084374"/>
                <a:gd name="connsiteX4" fmla="*/ 0 w 1084374"/>
                <a:gd name="connsiteY4" fmla="*/ 542187 h 1084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4374" h="1084374">
                  <a:moveTo>
                    <a:pt x="0" y="542187"/>
                  </a:moveTo>
                  <a:cubicBezTo>
                    <a:pt x="0" y="242745"/>
                    <a:pt x="242745" y="0"/>
                    <a:pt x="542187" y="0"/>
                  </a:cubicBezTo>
                  <a:cubicBezTo>
                    <a:pt x="841629" y="0"/>
                    <a:pt x="1084374" y="242745"/>
                    <a:pt x="1084374" y="542187"/>
                  </a:cubicBezTo>
                  <a:cubicBezTo>
                    <a:pt x="1084374" y="841629"/>
                    <a:pt x="841629" y="1084374"/>
                    <a:pt x="542187" y="1084374"/>
                  </a:cubicBezTo>
                  <a:cubicBezTo>
                    <a:pt x="242745" y="1084374"/>
                    <a:pt x="0" y="841629"/>
                    <a:pt x="0" y="542187"/>
                  </a:cubicBez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2576015"/>
                <a:satOff val="-11306"/>
                <a:lumOff val="3361"/>
                <a:alphaOff val="0"/>
              </a:schemeClr>
            </a:fillRef>
            <a:effectRef idx="0">
              <a:schemeClr val="accent5">
                <a:hueOff val="2576015"/>
                <a:satOff val="-11306"/>
                <a:lumOff val="336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503" tIns="171503" rIns="171503" bIns="171503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/>
                <a:t>сотрудники</a:t>
              </a:r>
            </a:p>
          </p:txBody>
        </p:sp>
        <p:sp>
          <p:nvSpPr>
            <p:cNvPr id="15" name="Полилиния 14"/>
            <p:cNvSpPr/>
            <p:nvPr/>
          </p:nvSpPr>
          <p:spPr>
            <a:xfrm rot="5400000">
              <a:off x="4386870" y="4965524"/>
              <a:ext cx="370257" cy="409652"/>
            </a:xfrm>
            <a:custGeom>
              <a:avLst/>
              <a:gdLst>
                <a:gd name="connsiteX0" fmla="*/ 0 w 370257"/>
                <a:gd name="connsiteY0" fmla="*/ 81930 h 409652"/>
                <a:gd name="connsiteX1" fmla="*/ 185129 w 370257"/>
                <a:gd name="connsiteY1" fmla="*/ 81930 h 409652"/>
                <a:gd name="connsiteX2" fmla="*/ 185129 w 370257"/>
                <a:gd name="connsiteY2" fmla="*/ 0 h 409652"/>
                <a:gd name="connsiteX3" fmla="*/ 370257 w 370257"/>
                <a:gd name="connsiteY3" fmla="*/ 204826 h 409652"/>
                <a:gd name="connsiteX4" fmla="*/ 185129 w 370257"/>
                <a:gd name="connsiteY4" fmla="*/ 409652 h 409652"/>
                <a:gd name="connsiteX5" fmla="*/ 185129 w 370257"/>
                <a:gd name="connsiteY5" fmla="*/ 327722 h 409652"/>
                <a:gd name="connsiteX6" fmla="*/ 0 w 370257"/>
                <a:gd name="connsiteY6" fmla="*/ 327722 h 409652"/>
                <a:gd name="connsiteX7" fmla="*/ 0 w 370257"/>
                <a:gd name="connsiteY7" fmla="*/ 81930 h 409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0257" h="409652">
                  <a:moveTo>
                    <a:pt x="0" y="81930"/>
                  </a:moveTo>
                  <a:lnTo>
                    <a:pt x="185129" y="81930"/>
                  </a:lnTo>
                  <a:lnTo>
                    <a:pt x="185129" y="0"/>
                  </a:lnTo>
                  <a:lnTo>
                    <a:pt x="370257" y="204826"/>
                  </a:lnTo>
                  <a:lnTo>
                    <a:pt x="185129" y="409652"/>
                  </a:lnTo>
                  <a:lnTo>
                    <a:pt x="185129" y="327722"/>
                  </a:lnTo>
                  <a:lnTo>
                    <a:pt x="0" y="327722"/>
                  </a:lnTo>
                  <a:lnTo>
                    <a:pt x="0" y="81930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z="-700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3434687"/>
                <a:satOff val="-15074"/>
                <a:lumOff val="4482"/>
                <a:alphaOff val="0"/>
              </a:schemeClr>
            </a:fillRef>
            <a:effectRef idx="0">
              <a:schemeClr val="accent5">
                <a:hueOff val="3434687"/>
                <a:satOff val="-15074"/>
                <a:lumOff val="448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1929" rIns="111077" bIns="81931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kern="1200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4029812" y="5530129"/>
              <a:ext cx="1084374" cy="1084374"/>
            </a:xfrm>
            <a:custGeom>
              <a:avLst/>
              <a:gdLst>
                <a:gd name="connsiteX0" fmla="*/ 0 w 1084374"/>
                <a:gd name="connsiteY0" fmla="*/ 542187 h 1084374"/>
                <a:gd name="connsiteX1" fmla="*/ 542187 w 1084374"/>
                <a:gd name="connsiteY1" fmla="*/ 0 h 1084374"/>
                <a:gd name="connsiteX2" fmla="*/ 1084374 w 1084374"/>
                <a:gd name="connsiteY2" fmla="*/ 542187 h 1084374"/>
                <a:gd name="connsiteX3" fmla="*/ 542187 w 1084374"/>
                <a:gd name="connsiteY3" fmla="*/ 1084374 h 1084374"/>
                <a:gd name="connsiteX4" fmla="*/ 0 w 1084374"/>
                <a:gd name="connsiteY4" fmla="*/ 542187 h 1084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4374" h="1084374">
                  <a:moveTo>
                    <a:pt x="0" y="542187"/>
                  </a:moveTo>
                  <a:cubicBezTo>
                    <a:pt x="0" y="242745"/>
                    <a:pt x="242745" y="0"/>
                    <a:pt x="542187" y="0"/>
                  </a:cubicBezTo>
                  <a:cubicBezTo>
                    <a:pt x="841629" y="0"/>
                    <a:pt x="1084374" y="242745"/>
                    <a:pt x="1084374" y="542187"/>
                  </a:cubicBezTo>
                  <a:cubicBezTo>
                    <a:pt x="1084374" y="841629"/>
                    <a:pt x="841629" y="1084374"/>
                    <a:pt x="542187" y="1084374"/>
                  </a:cubicBezTo>
                  <a:cubicBezTo>
                    <a:pt x="242745" y="1084374"/>
                    <a:pt x="0" y="841629"/>
                    <a:pt x="0" y="542187"/>
                  </a:cubicBez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3434687"/>
                <a:satOff val="-15074"/>
                <a:lumOff val="4482"/>
                <a:alphaOff val="0"/>
              </a:schemeClr>
            </a:fillRef>
            <a:effectRef idx="0">
              <a:schemeClr val="accent5">
                <a:hueOff val="3434687"/>
                <a:satOff val="-15074"/>
                <a:lumOff val="448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503" tIns="171503" rIns="171503" bIns="171503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/>
                <a:t>представители власти</a:t>
              </a:r>
            </a:p>
          </p:txBody>
        </p:sp>
        <p:sp>
          <p:nvSpPr>
            <p:cNvPr id="17" name="Полилиния 16"/>
            <p:cNvSpPr/>
            <p:nvPr/>
          </p:nvSpPr>
          <p:spPr>
            <a:xfrm rot="18900000">
              <a:off x="3721306" y="4689837"/>
              <a:ext cx="370258" cy="409653"/>
            </a:xfrm>
            <a:custGeom>
              <a:avLst/>
              <a:gdLst>
                <a:gd name="connsiteX0" fmla="*/ 0 w 370257"/>
                <a:gd name="connsiteY0" fmla="*/ 81930 h 409652"/>
                <a:gd name="connsiteX1" fmla="*/ 185129 w 370257"/>
                <a:gd name="connsiteY1" fmla="*/ 81930 h 409652"/>
                <a:gd name="connsiteX2" fmla="*/ 185129 w 370257"/>
                <a:gd name="connsiteY2" fmla="*/ 0 h 409652"/>
                <a:gd name="connsiteX3" fmla="*/ 370257 w 370257"/>
                <a:gd name="connsiteY3" fmla="*/ 204826 h 409652"/>
                <a:gd name="connsiteX4" fmla="*/ 185129 w 370257"/>
                <a:gd name="connsiteY4" fmla="*/ 409652 h 409652"/>
                <a:gd name="connsiteX5" fmla="*/ 185129 w 370257"/>
                <a:gd name="connsiteY5" fmla="*/ 327722 h 409652"/>
                <a:gd name="connsiteX6" fmla="*/ 0 w 370257"/>
                <a:gd name="connsiteY6" fmla="*/ 327722 h 409652"/>
                <a:gd name="connsiteX7" fmla="*/ 0 w 370257"/>
                <a:gd name="connsiteY7" fmla="*/ 81930 h 409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0257" h="409652">
                  <a:moveTo>
                    <a:pt x="370257" y="327722"/>
                  </a:moveTo>
                  <a:lnTo>
                    <a:pt x="185128" y="327722"/>
                  </a:lnTo>
                  <a:lnTo>
                    <a:pt x="185128" y="409652"/>
                  </a:lnTo>
                  <a:lnTo>
                    <a:pt x="0" y="204826"/>
                  </a:lnTo>
                  <a:lnTo>
                    <a:pt x="185128" y="0"/>
                  </a:lnTo>
                  <a:lnTo>
                    <a:pt x="185128" y="81930"/>
                  </a:lnTo>
                  <a:lnTo>
                    <a:pt x="370257" y="81930"/>
                  </a:lnTo>
                  <a:lnTo>
                    <a:pt x="370257" y="327722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z="-700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293359"/>
                <a:satOff val="-18843"/>
                <a:lumOff val="5602"/>
                <a:alphaOff val="0"/>
              </a:schemeClr>
            </a:fillRef>
            <a:effectRef idx="0">
              <a:schemeClr val="accent5">
                <a:hueOff val="4293359"/>
                <a:satOff val="-18843"/>
                <a:lumOff val="560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1076" tIns="81930" rIns="1" bIns="81931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kern="1200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2726461" y="4990263"/>
              <a:ext cx="1084374" cy="1084374"/>
            </a:xfrm>
            <a:custGeom>
              <a:avLst/>
              <a:gdLst>
                <a:gd name="connsiteX0" fmla="*/ 0 w 1084374"/>
                <a:gd name="connsiteY0" fmla="*/ 542187 h 1084374"/>
                <a:gd name="connsiteX1" fmla="*/ 542187 w 1084374"/>
                <a:gd name="connsiteY1" fmla="*/ 0 h 1084374"/>
                <a:gd name="connsiteX2" fmla="*/ 1084374 w 1084374"/>
                <a:gd name="connsiteY2" fmla="*/ 542187 h 1084374"/>
                <a:gd name="connsiteX3" fmla="*/ 542187 w 1084374"/>
                <a:gd name="connsiteY3" fmla="*/ 1084374 h 1084374"/>
                <a:gd name="connsiteX4" fmla="*/ 0 w 1084374"/>
                <a:gd name="connsiteY4" fmla="*/ 542187 h 1084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4374" h="1084374">
                  <a:moveTo>
                    <a:pt x="0" y="542187"/>
                  </a:moveTo>
                  <a:cubicBezTo>
                    <a:pt x="0" y="242745"/>
                    <a:pt x="242745" y="0"/>
                    <a:pt x="542187" y="0"/>
                  </a:cubicBezTo>
                  <a:cubicBezTo>
                    <a:pt x="841629" y="0"/>
                    <a:pt x="1084374" y="242745"/>
                    <a:pt x="1084374" y="542187"/>
                  </a:cubicBezTo>
                  <a:cubicBezTo>
                    <a:pt x="1084374" y="841629"/>
                    <a:pt x="841629" y="1084374"/>
                    <a:pt x="542187" y="1084374"/>
                  </a:cubicBezTo>
                  <a:cubicBezTo>
                    <a:pt x="242745" y="1084374"/>
                    <a:pt x="0" y="841629"/>
                    <a:pt x="0" y="542187"/>
                  </a:cubicBez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293359"/>
                <a:satOff val="-18843"/>
                <a:lumOff val="5602"/>
                <a:alphaOff val="0"/>
              </a:schemeClr>
            </a:fillRef>
            <a:effectRef idx="0">
              <a:schemeClr val="accent5">
                <a:hueOff val="4293359"/>
                <a:satOff val="-18843"/>
                <a:lumOff val="560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503" tIns="171503" rIns="171503" bIns="171503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/>
                <a:t>конкуренты</a:t>
              </a:r>
            </a:p>
          </p:txBody>
        </p:sp>
        <p:sp>
          <p:nvSpPr>
            <p:cNvPr id="19" name="Полилиния 18"/>
            <p:cNvSpPr/>
            <p:nvPr/>
          </p:nvSpPr>
          <p:spPr>
            <a:xfrm rot="21600000">
              <a:off x="3445620" y="4024272"/>
              <a:ext cx="370258" cy="409653"/>
            </a:xfrm>
            <a:custGeom>
              <a:avLst/>
              <a:gdLst>
                <a:gd name="connsiteX0" fmla="*/ 0 w 370257"/>
                <a:gd name="connsiteY0" fmla="*/ 81930 h 409652"/>
                <a:gd name="connsiteX1" fmla="*/ 185129 w 370257"/>
                <a:gd name="connsiteY1" fmla="*/ 81930 h 409652"/>
                <a:gd name="connsiteX2" fmla="*/ 185129 w 370257"/>
                <a:gd name="connsiteY2" fmla="*/ 0 h 409652"/>
                <a:gd name="connsiteX3" fmla="*/ 370257 w 370257"/>
                <a:gd name="connsiteY3" fmla="*/ 204826 h 409652"/>
                <a:gd name="connsiteX4" fmla="*/ 185129 w 370257"/>
                <a:gd name="connsiteY4" fmla="*/ 409652 h 409652"/>
                <a:gd name="connsiteX5" fmla="*/ 185129 w 370257"/>
                <a:gd name="connsiteY5" fmla="*/ 327722 h 409652"/>
                <a:gd name="connsiteX6" fmla="*/ 0 w 370257"/>
                <a:gd name="connsiteY6" fmla="*/ 327722 h 409652"/>
                <a:gd name="connsiteX7" fmla="*/ 0 w 370257"/>
                <a:gd name="connsiteY7" fmla="*/ 81930 h 409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0257" h="409652">
                  <a:moveTo>
                    <a:pt x="370257" y="327722"/>
                  </a:moveTo>
                  <a:lnTo>
                    <a:pt x="185128" y="327722"/>
                  </a:lnTo>
                  <a:lnTo>
                    <a:pt x="185128" y="409652"/>
                  </a:lnTo>
                  <a:lnTo>
                    <a:pt x="0" y="204826"/>
                  </a:lnTo>
                  <a:lnTo>
                    <a:pt x="185128" y="0"/>
                  </a:lnTo>
                  <a:lnTo>
                    <a:pt x="185128" y="81930"/>
                  </a:lnTo>
                  <a:lnTo>
                    <a:pt x="370257" y="81930"/>
                  </a:lnTo>
                  <a:lnTo>
                    <a:pt x="370257" y="327722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z="-700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5152031"/>
                <a:satOff val="-22611"/>
                <a:lumOff val="6723"/>
                <a:alphaOff val="0"/>
              </a:schemeClr>
            </a:fillRef>
            <a:effectRef idx="0">
              <a:schemeClr val="accent5">
                <a:hueOff val="5152031"/>
                <a:satOff val="-22611"/>
                <a:lumOff val="672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1077" tIns="81931" rIns="1" bIns="8193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kern="1200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2186595" y="3686912"/>
              <a:ext cx="1084374" cy="1084374"/>
            </a:xfrm>
            <a:custGeom>
              <a:avLst/>
              <a:gdLst>
                <a:gd name="connsiteX0" fmla="*/ 0 w 1084374"/>
                <a:gd name="connsiteY0" fmla="*/ 542187 h 1084374"/>
                <a:gd name="connsiteX1" fmla="*/ 542187 w 1084374"/>
                <a:gd name="connsiteY1" fmla="*/ 0 h 1084374"/>
                <a:gd name="connsiteX2" fmla="*/ 1084374 w 1084374"/>
                <a:gd name="connsiteY2" fmla="*/ 542187 h 1084374"/>
                <a:gd name="connsiteX3" fmla="*/ 542187 w 1084374"/>
                <a:gd name="connsiteY3" fmla="*/ 1084374 h 1084374"/>
                <a:gd name="connsiteX4" fmla="*/ 0 w 1084374"/>
                <a:gd name="connsiteY4" fmla="*/ 542187 h 1084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4374" h="1084374">
                  <a:moveTo>
                    <a:pt x="0" y="542187"/>
                  </a:moveTo>
                  <a:cubicBezTo>
                    <a:pt x="0" y="242745"/>
                    <a:pt x="242745" y="0"/>
                    <a:pt x="542187" y="0"/>
                  </a:cubicBezTo>
                  <a:cubicBezTo>
                    <a:pt x="841629" y="0"/>
                    <a:pt x="1084374" y="242745"/>
                    <a:pt x="1084374" y="542187"/>
                  </a:cubicBezTo>
                  <a:cubicBezTo>
                    <a:pt x="1084374" y="841629"/>
                    <a:pt x="841629" y="1084374"/>
                    <a:pt x="542187" y="1084374"/>
                  </a:cubicBezTo>
                  <a:cubicBezTo>
                    <a:pt x="242745" y="1084374"/>
                    <a:pt x="0" y="841629"/>
                    <a:pt x="0" y="542187"/>
                  </a:cubicBez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5152031"/>
                <a:satOff val="-22611"/>
                <a:lumOff val="6723"/>
                <a:alphaOff val="0"/>
              </a:schemeClr>
            </a:fillRef>
            <a:effectRef idx="0">
              <a:schemeClr val="accent5">
                <a:hueOff val="5152031"/>
                <a:satOff val="-22611"/>
                <a:lumOff val="672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503" tIns="171503" rIns="171503" bIns="171503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/>
                <a:t>общественность</a:t>
              </a:r>
            </a:p>
          </p:txBody>
        </p:sp>
        <p:sp>
          <p:nvSpPr>
            <p:cNvPr id="21" name="Полилиния 20"/>
            <p:cNvSpPr/>
            <p:nvPr/>
          </p:nvSpPr>
          <p:spPr>
            <a:xfrm rot="24300000">
              <a:off x="3721306" y="3358708"/>
              <a:ext cx="370258" cy="409652"/>
            </a:xfrm>
            <a:custGeom>
              <a:avLst/>
              <a:gdLst>
                <a:gd name="connsiteX0" fmla="*/ 0 w 370257"/>
                <a:gd name="connsiteY0" fmla="*/ 81930 h 409652"/>
                <a:gd name="connsiteX1" fmla="*/ 185129 w 370257"/>
                <a:gd name="connsiteY1" fmla="*/ 81930 h 409652"/>
                <a:gd name="connsiteX2" fmla="*/ 185129 w 370257"/>
                <a:gd name="connsiteY2" fmla="*/ 0 h 409652"/>
                <a:gd name="connsiteX3" fmla="*/ 370257 w 370257"/>
                <a:gd name="connsiteY3" fmla="*/ 204826 h 409652"/>
                <a:gd name="connsiteX4" fmla="*/ 185129 w 370257"/>
                <a:gd name="connsiteY4" fmla="*/ 409652 h 409652"/>
                <a:gd name="connsiteX5" fmla="*/ 185129 w 370257"/>
                <a:gd name="connsiteY5" fmla="*/ 327722 h 409652"/>
                <a:gd name="connsiteX6" fmla="*/ 0 w 370257"/>
                <a:gd name="connsiteY6" fmla="*/ 327722 h 409652"/>
                <a:gd name="connsiteX7" fmla="*/ 0 w 370257"/>
                <a:gd name="connsiteY7" fmla="*/ 81930 h 409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0257" h="409652">
                  <a:moveTo>
                    <a:pt x="370257" y="327722"/>
                  </a:moveTo>
                  <a:lnTo>
                    <a:pt x="185128" y="327722"/>
                  </a:lnTo>
                  <a:lnTo>
                    <a:pt x="185128" y="409652"/>
                  </a:lnTo>
                  <a:lnTo>
                    <a:pt x="0" y="204826"/>
                  </a:lnTo>
                  <a:lnTo>
                    <a:pt x="185128" y="0"/>
                  </a:lnTo>
                  <a:lnTo>
                    <a:pt x="185128" y="81930"/>
                  </a:lnTo>
                  <a:lnTo>
                    <a:pt x="370257" y="81930"/>
                  </a:lnTo>
                  <a:lnTo>
                    <a:pt x="370257" y="327722"/>
                  </a:ln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z="-700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6010703"/>
                <a:satOff val="-26380"/>
                <a:lumOff val="7843"/>
                <a:alphaOff val="0"/>
              </a:schemeClr>
            </a:fillRef>
            <a:effectRef idx="0">
              <a:schemeClr val="accent5">
                <a:hueOff val="6010703"/>
                <a:satOff val="-26380"/>
                <a:lumOff val="784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1077" tIns="81930" rIns="0" bIns="81929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kern="1200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2726461" y="2383561"/>
              <a:ext cx="1084374" cy="1084374"/>
            </a:xfrm>
            <a:custGeom>
              <a:avLst/>
              <a:gdLst>
                <a:gd name="connsiteX0" fmla="*/ 0 w 1084374"/>
                <a:gd name="connsiteY0" fmla="*/ 542187 h 1084374"/>
                <a:gd name="connsiteX1" fmla="*/ 542187 w 1084374"/>
                <a:gd name="connsiteY1" fmla="*/ 0 h 1084374"/>
                <a:gd name="connsiteX2" fmla="*/ 1084374 w 1084374"/>
                <a:gd name="connsiteY2" fmla="*/ 542187 h 1084374"/>
                <a:gd name="connsiteX3" fmla="*/ 542187 w 1084374"/>
                <a:gd name="connsiteY3" fmla="*/ 1084374 h 1084374"/>
                <a:gd name="connsiteX4" fmla="*/ 0 w 1084374"/>
                <a:gd name="connsiteY4" fmla="*/ 542187 h 1084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4374" h="1084374">
                  <a:moveTo>
                    <a:pt x="0" y="542187"/>
                  </a:moveTo>
                  <a:cubicBezTo>
                    <a:pt x="0" y="242745"/>
                    <a:pt x="242745" y="0"/>
                    <a:pt x="542187" y="0"/>
                  </a:cubicBezTo>
                  <a:cubicBezTo>
                    <a:pt x="841629" y="0"/>
                    <a:pt x="1084374" y="242745"/>
                    <a:pt x="1084374" y="542187"/>
                  </a:cubicBezTo>
                  <a:cubicBezTo>
                    <a:pt x="1084374" y="841629"/>
                    <a:pt x="841629" y="1084374"/>
                    <a:pt x="542187" y="1084374"/>
                  </a:cubicBezTo>
                  <a:cubicBezTo>
                    <a:pt x="242745" y="1084374"/>
                    <a:pt x="0" y="841629"/>
                    <a:pt x="0" y="542187"/>
                  </a:cubicBez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6010703"/>
                <a:satOff val="-26380"/>
                <a:lumOff val="7843"/>
                <a:alphaOff val="0"/>
              </a:schemeClr>
            </a:fillRef>
            <a:effectRef idx="0">
              <a:schemeClr val="accent5">
                <a:hueOff val="6010703"/>
                <a:satOff val="-26380"/>
                <a:lumOff val="784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503" tIns="171503" rIns="171503" bIns="171503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/>
                <a:t>клиенты</a:t>
              </a:r>
              <a:endParaRPr lang="ru-RU" sz="7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97375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11"/>
            <a:ext cx="9144000" cy="657289"/>
          </a:xfr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tx1"/>
              </a:gs>
            </a:gsLst>
            <a:lin ang="16200000" scaled="1"/>
          </a:gradFill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tx1">
                    <a:alpha val="77000"/>
                  </a:schemeClr>
                </a:solidFill>
              </a:rPr>
              <a:t>.</a:t>
            </a:r>
          </a:p>
        </p:txBody>
      </p:sp>
      <p:sp>
        <p:nvSpPr>
          <p:cNvPr id="3" name="Лента лицом вверх 2"/>
          <p:cNvSpPr/>
          <p:nvPr/>
        </p:nvSpPr>
        <p:spPr>
          <a:xfrm>
            <a:off x="1752600" y="1811014"/>
            <a:ext cx="5638800" cy="612648"/>
          </a:xfrm>
          <a:prstGeom prst="ribbon2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chemeClr val="tx1"/>
                </a:solidFill>
                <a:latin typeface="Arial" charset="0"/>
              </a:rPr>
              <a:t>Средства </a:t>
            </a:r>
            <a:r>
              <a:rPr lang="en-US" altLang="ru-RU" sz="2800" dirty="0">
                <a:solidFill>
                  <a:schemeClr val="tx1"/>
                </a:solidFill>
                <a:latin typeface="Arial" charset="0"/>
              </a:rPr>
              <a:t>PR</a:t>
            </a:r>
            <a:endParaRPr lang="ru-RU" altLang="ru-RU" sz="28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Стрелка вправо с вырезом 5"/>
          <p:cNvSpPr/>
          <p:nvPr/>
        </p:nvSpPr>
        <p:spPr>
          <a:xfrm rot="18976283">
            <a:off x="2478766" y="2613914"/>
            <a:ext cx="680952" cy="325191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accent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с вырезом 6"/>
          <p:cNvSpPr/>
          <p:nvPr/>
        </p:nvSpPr>
        <p:spPr>
          <a:xfrm rot="13304730">
            <a:off x="6029974" y="2599344"/>
            <a:ext cx="686828" cy="326973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accent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325628" y="3145251"/>
            <a:ext cx="4246372" cy="2466409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Внутренний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PR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внутрикорпоративный). Создание благоприятных и отношений руководства с персоналом, повышение лояльности сотрудников. </a:t>
            </a: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4572000" y="3129357"/>
            <a:ext cx="4216400" cy="2482303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Внешний PR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—создание благоприятного образа компании, работа с внешней средой, со всеми целевыми аудиториями, кроме сотрудников компании. </a:t>
            </a:r>
          </a:p>
        </p:txBody>
      </p:sp>
    </p:spTree>
    <p:extLst>
      <p:ext uri="{BB962C8B-B14F-4D97-AF65-F5344CB8AC3E}">
        <p14:creationId xmlns:p14="http://schemas.microsoft.com/office/powerpoint/2010/main" val="360623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40124128"/>
              </p:ext>
            </p:extLst>
          </p:nvPr>
        </p:nvGraphicFramePr>
        <p:xfrm>
          <a:off x="-323246" y="812800"/>
          <a:ext cx="4819045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92200" y="2133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0455" y="5754121"/>
            <a:ext cx="3695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l Nile" charset="0"/>
                <a:ea typeface="Al Nile" charset="0"/>
                <a:cs typeface="Al Nile" charset="0"/>
              </a:rPr>
              <a:t>Самый молодой флот воздушных судов в мире среди крупнейших авиакомпаний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9291" y="4740414"/>
            <a:ext cx="33180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l Nile" charset="0"/>
                <a:ea typeface="Al Nile" charset="0"/>
                <a:cs typeface="Al Nile" charset="0"/>
              </a:rPr>
              <a:t>Маршрутная сеть: рейсы</a:t>
            </a:r>
            <a:endParaRPr lang="en-US" sz="2000" b="1" dirty="0">
              <a:solidFill>
                <a:srgbClr val="002060"/>
              </a:solidFill>
              <a:latin typeface="Al Nile" charset="0"/>
              <a:ea typeface="Al Nile" charset="0"/>
              <a:cs typeface="Al Nile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Al Nile" charset="0"/>
                <a:ea typeface="Al Nile" charset="0"/>
                <a:cs typeface="Al Nile" charset="0"/>
              </a:rPr>
              <a:t> в </a:t>
            </a:r>
            <a:r>
              <a:rPr lang="ru-RU" sz="2400" b="1" dirty="0">
                <a:solidFill>
                  <a:srgbClr val="002060"/>
                </a:solidFill>
                <a:latin typeface="Al Nile" charset="0"/>
                <a:ea typeface="Al Nile" charset="0"/>
                <a:cs typeface="Al Nile" charset="0"/>
              </a:rPr>
              <a:t>121</a:t>
            </a:r>
            <a:r>
              <a:rPr lang="ru-RU" sz="2000" b="1" dirty="0">
                <a:solidFill>
                  <a:srgbClr val="002060"/>
                </a:solidFill>
                <a:latin typeface="Al Nile" charset="0"/>
                <a:ea typeface="Al Nile" charset="0"/>
                <a:cs typeface="Al Nile" charset="0"/>
              </a:rPr>
              <a:t> пункт </a:t>
            </a:r>
            <a:r>
              <a:rPr lang="ru-RU" sz="2400" b="1" dirty="0">
                <a:solidFill>
                  <a:srgbClr val="002060"/>
                </a:solidFill>
                <a:latin typeface="Al Nile" charset="0"/>
                <a:ea typeface="Al Nile" charset="0"/>
                <a:cs typeface="Al Nile" charset="0"/>
              </a:rPr>
              <a:t>52</a:t>
            </a:r>
            <a:r>
              <a:rPr lang="ru-RU" sz="2000" b="1" dirty="0">
                <a:solidFill>
                  <a:srgbClr val="002060"/>
                </a:solidFill>
                <a:latin typeface="Al Nile" charset="0"/>
                <a:ea typeface="Al Nile" charset="0"/>
                <a:cs typeface="Al Nile" charset="0"/>
              </a:rPr>
              <a:t> стран мира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45" y="2569718"/>
            <a:ext cx="4660900" cy="40713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7545" y="1656546"/>
            <a:ext cx="4660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3175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25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Является участником международного альянса</a:t>
            </a:r>
          </a:p>
        </p:txBody>
      </p:sp>
    </p:spTree>
    <p:extLst>
      <p:ext uri="{BB962C8B-B14F-4D97-AF65-F5344CB8AC3E}">
        <p14:creationId xmlns:p14="http://schemas.microsoft.com/office/powerpoint/2010/main" val="1588552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11"/>
            <a:ext cx="9144000" cy="682689"/>
          </a:xfr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tx1"/>
              </a:gs>
            </a:gsLst>
            <a:lin ang="16200000" scaled="1"/>
          </a:gradFill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tx1">
                    <a:alpha val="77000"/>
                  </a:schemeClr>
                </a:solidFill>
              </a:rPr>
              <a:t>.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429000" y="1162934"/>
            <a:ext cx="20320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l Nile" charset="0"/>
                <a:ea typeface="Al Nile" charset="0"/>
                <a:cs typeface="Al Nile" charset="0"/>
              </a:rPr>
              <a:t>Департамент общественных связей (ДОС)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" y="5729468"/>
            <a:ext cx="7680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3920" y="5881868"/>
            <a:ext cx="7680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6320" y="6034268"/>
            <a:ext cx="7680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8720" y="6186668"/>
            <a:ext cx="7680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1120" y="6339068"/>
            <a:ext cx="7680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93520" y="6491468"/>
            <a:ext cx="7680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5920" y="6643868"/>
            <a:ext cx="7680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29000" y="2275068"/>
            <a:ext cx="20320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l Nile" charset="0"/>
                <a:ea typeface="Al Nile" charset="0"/>
                <a:cs typeface="Al Nile" charset="0"/>
              </a:rPr>
              <a:t>Директор ДОС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58560" y="3390179"/>
            <a:ext cx="198374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l Nile" charset="0"/>
                <a:ea typeface="Al Nile" charset="0"/>
                <a:cs typeface="Al Nile" charset="0"/>
              </a:rPr>
              <a:t>Пресс-секретарь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58560" y="2303201"/>
            <a:ext cx="198374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l Nile" charset="0"/>
                <a:ea typeface="Al Nile" charset="0"/>
                <a:cs typeface="Al Nile" charset="0"/>
              </a:rPr>
              <a:t>Эксперт 1 категории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9120" y="2297363"/>
            <a:ext cx="205232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l Nile" charset="0"/>
                <a:ea typeface="Al Nile" charset="0"/>
                <a:cs typeface="Al Nile" charset="0"/>
              </a:rPr>
              <a:t>Помощник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7800" y="5720897"/>
            <a:ext cx="238252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l Nile" charset="0"/>
                <a:ea typeface="Al Nile" charset="0"/>
                <a:cs typeface="Al Nile" charset="0"/>
              </a:rPr>
              <a:t>Отдел спецпроектов и бортовых изданий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329680" y="5729468"/>
            <a:ext cx="191262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l Nile" charset="0"/>
                <a:ea typeface="Al Nile" charset="0"/>
                <a:cs typeface="Al Nile" charset="0"/>
              </a:rPr>
              <a:t>Отдел работы со СМИ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29680" y="4586468"/>
            <a:ext cx="191262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l Nile" charset="0"/>
                <a:ea typeface="Al Nile" charset="0"/>
                <a:cs typeface="Al Nile" charset="0"/>
              </a:rPr>
              <a:t>Отдел интернет </a:t>
            </a:r>
            <a:r>
              <a:rPr lang="en-US" sz="2000" b="1" dirty="0">
                <a:latin typeface="Al Nile" charset="0"/>
                <a:ea typeface="Al Nile" charset="0"/>
                <a:cs typeface="Al Nile" charset="0"/>
              </a:rPr>
              <a:t>PR</a:t>
            </a:r>
            <a:endParaRPr lang="ru-RU" sz="2000" b="1" dirty="0">
              <a:latin typeface="Al Nile" charset="0"/>
              <a:ea typeface="Al Nile" charset="0"/>
              <a:cs typeface="Al Nile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7800" y="4586468"/>
            <a:ext cx="238252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l Nile" charset="0"/>
                <a:ea typeface="Al Nile" charset="0"/>
                <a:cs typeface="Al Nile" charset="0"/>
              </a:rPr>
              <a:t>Отдел подготовки текстов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429000" y="3418068"/>
            <a:ext cx="20320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l Nile" charset="0"/>
                <a:ea typeface="Al Nile" charset="0"/>
                <a:cs typeface="Al Nile" charset="0"/>
              </a:rPr>
              <a:t>Заместитель директора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474719" y="5730956"/>
            <a:ext cx="222758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l Nile" charset="0"/>
                <a:ea typeface="Al Nile" charset="0"/>
                <a:cs typeface="Al Nile" charset="0"/>
              </a:rPr>
              <a:t>Отдел взаимодействия с ДЗАК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429000" y="4586468"/>
            <a:ext cx="22733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l Nile" charset="0"/>
                <a:ea typeface="Al Nile" charset="0"/>
                <a:cs typeface="Al Nile" charset="0"/>
              </a:rPr>
              <a:t>Отдел зарубежного </a:t>
            </a:r>
            <a:r>
              <a:rPr lang="en-US" sz="2000" b="1" dirty="0">
                <a:latin typeface="Al Nile" charset="0"/>
                <a:ea typeface="Al Nile" charset="0"/>
                <a:cs typeface="Al Nile" charset="0"/>
              </a:rPr>
              <a:t>PR</a:t>
            </a:r>
            <a:endParaRPr lang="ru-RU" sz="2000" b="1" dirty="0">
              <a:latin typeface="Al Nile" charset="0"/>
              <a:ea typeface="Al Nile" charset="0"/>
              <a:cs typeface="Al Nile" charset="0"/>
            </a:endParaRPr>
          </a:p>
        </p:txBody>
      </p:sp>
      <p:cxnSp>
        <p:nvCxnSpPr>
          <p:cNvPr id="30" name="Прямая соединительная линия 29"/>
          <p:cNvCxnSpPr>
            <a:stCxn id="11" idx="3"/>
            <a:endCxn id="12" idx="1"/>
          </p:cNvCxnSpPr>
          <p:nvPr/>
        </p:nvCxnSpPr>
        <p:spPr>
          <a:xfrm>
            <a:off x="5461000" y="2732268"/>
            <a:ext cx="797560" cy="11151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14" idx="3"/>
            <a:endCxn id="11" idx="1"/>
          </p:cNvCxnSpPr>
          <p:nvPr/>
        </p:nvCxnSpPr>
        <p:spPr>
          <a:xfrm flipV="1">
            <a:off x="2631440" y="2732268"/>
            <a:ext cx="797560" cy="222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5461000" y="2721120"/>
            <a:ext cx="797560" cy="222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11" idx="2"/>
            <a:endCxn id="19" idx="0"/>
          </p:cNvCxnSpPr>
          <p:nvPr/>
        </p:nvCxnSpPr>
        <p:spPr>
          <a:xfrm>
            <a:off x="4445000" y="3189468"/>
            <a:ext cx="0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>
            <a:stCxn id="19" idx="2"/>
          </p:cNvCxnSpPr>
          <p:nvPr/>
        </p:nvCxnSpPr>
        <p:spPr>
          <a:xfrm>
            <a:off x="4445000" y="4332468"/>
            <a:ext cx="0" cy="1252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H="1">
            <a:off x="2103120" y="4457700"/>
            <a:ext cx="23418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endCxn id="18" idx="0"/>
          </p:cNvCxnSpPr>
          <p:nvPr/>
        </p:nvCxnSpPr>
        <p:spPr>
          <a:xfrm flipH="1">
            <a:off x="1369060" y="4459468"/>
            <a:ext cx="734060" cy="127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2844800" y="4457700"/>
            <a:ext cx="25400" cy="17203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endCxn id="15" idx="3"/>
          </p:cNvCxnSpPr>
          <p:nvPr/>
        </p:nvCxnSpPr>
        <p:spPr>
          <a:xfrm flipH="1" flipV="1">
            <a:off x="2560320" y="6178097"/>
            <a:ext cx="304800" cy="85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3154680" y="4457700"/>
            <a:ext cx="0" cy="17289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>
            <a:endCxn id="20" idx="1"/>
          </p:cNvCxnSpPr>
          <p:nvPr/>
        </p:nvCxnSpPr>
        <p:spPr>
          <a:xfrm>
            <a:off x="3175000" y="6186668"/>
            <a:ext cx="299719" cy="14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endCxn id="21" idx="1"/>
          </p:cNvCxnSpPr>
          <p:nvPr/>
        </p:nvCxnSpPr>
        <p:spPr>
          <a:xfrm>
            <a:off x="3154680" y="5041900"/>
            <a:ext cx="274320" cy="17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4445000" y="4457700"/>
            <a:ext cx="15367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5994400" y="4457700"/>
            <a:ext cx="7619" cy="17203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>
            <a:endCxn id="16" idx="1"/>
          </p:cNvCxnSpPr>
          <p:nvPr/>
        </p:nvCxnSpPr>
        <p:spPr>
          <a:xfrm>
            <a:off x="5981700" y="6186668"/>
            <a:ext cx="3479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stCxn id="17" idx="1"/>
          </p:cNvCxnSpPr>
          <p:nvPr/>
        </p:nvCxnSpPr>
        <p:spPr>
          <a:xfrm flipH="1" flipV="1">
            <a:off x="5994400" y="5041900"/>
            <a:ext cx="335280" cy="17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99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3311"/>
            <a:ext cx="9144000" cy="731507"/>
          </a:xfr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tx1"/>
              </a:gs>
            </a:gsLst>
            <a:lin ang="16200000" scaled="1"/>
          </a:gradFill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tx1">
                    <a:alpha val="77000"/>
                  </a:schemeClr>
                </a:solidFill>
              </a:rPr>
              <a:t>.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731520" y="2334201"/>
            <a:ext cx="422244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kumimoji="0" lang="en-US" altLang="ru-RU" sz="1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charset="0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kumimoji="0" lang="en-US" altLang="ru-RU" sz="1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100" y="1237844"/>
            <a:ext cx="2352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Al Nile" charset="0"/>
                <a:ea typeface="Al Nile" charset="0"/>
                <a:cs typeface="Al Nile" charset="0"/>
              </a:rPr>
              <a:t>Сотрудники ДОС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9509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38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Срез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ре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рез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2334</TotalTime>
  <Words>616</Words>
  <Application>Microsoft Office PowerPoint</Application>
  <PresentationFormat>Экран (4:3)</PresentationFormat>
  <Paragraphs>108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3" baseType="lpstr">
      <vt:lpstr>Abadi MT Condensed Extra Bold</vt:lpstr>
      <vt:lpstr>Abadi MT Condensed Light</vt:lpstr>
      <vt:lpstr>Al Nile</vt:lpstr>
      <vt:lpstr>Arial</vt:lpstr>
      <vt:lpstr>ArialMT</vt:lpstr>
      <vt:lpstr>Calibri</vt:lpstr>
      <vt:lpstr>Century Gothic</vt:lpstr>
      <vt:lpstr>HelveticaNeue</vt:lpstr>
      <vt:lpstr>inherit</vt:lpstr>
      <vt:lpstr>Roboto</vt:lpstr>
      <vt:lpstr>Times New Roman</vt:lpstr>
      <vt:lpstr>Verdana</vt:lpstr>
      <vt:lpstr>Wingdings 3</vt:lpstr>
      <vt:lpstr>Срез</vt:lpstr>
      <vt:lpstr>Укрепление репутации компании средствами PR (на примере компании ПАО «Аэрофлот»)</vt:lpstr>
      <vt:lpstr>Презентация PowerPoint</vt:lpstr>
      <vt:lpstr> С 2017 года Аэрофлот удерживает высший рейтинг «пять звёзд» в самой престижной категории — «Глобальная авиакомпания» — от американской авиационной ассоциации APEX, которая в США во многом является аналогом европейского Skytrax.  </vt:lpstr>
      <vt:lpstr>  Аэрофлот второй год подряд удостоен премии APEX «Выбор пассажиров». В 2019 году премия присуждена в номинации «Авиакомпания Европы с самыми комфортабельными креслами».</vt:lpstr>
      <vt:lpstr>.</vt:lpstr>
      <vt:lpstr>.</vt:lpstr>
      <vt:lpstr>Презентация PowerPoint</vt:lpstr>
      <vt:lpstr>.</vt:lpstr>
      <vt:lpstr>.</vt:lpstr>
      <vt:lpstr>.</vt:lpstr>
      <vt:lpstr>.</vt:lpstr>
      <vt:lpstr>Презентация PowerPoint</vt:lpstr>
      <vt:lpstr>.</vt:lpstr>
      <vt:lpstr>Презентация PowerPoint</vt:lpstr>
      <vt:lpstr>.</vt:lpstr>
      <vt:lpstr>.</vt:lpstr>
      <vt:lpstr> Аэрофлот уже несколько лет подряд удерживает четвёртое место по цифровизации среди авиакомпаний мира согласно данным рейтинга Bain&amp;Company.</vt:lpstr>
      <vt:lpstr>Аэрофлот в 2020 году победил в трех ключевых номинациях престижной премии Skyway Service Award, став лучшей авиакомпанией в категориях: бизнес-класс (международные и внутренние регулярные перевозки) и эконом-класс (международные регулярные перевозки).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Укрепление репутации компании средствами PR</dc:title>
  <dc:creator>Пользователь Microsoft Office</dc:creator>
  <cp:lastModifiedBy>Lenovo-041</cp:lastModifiedBy>
  <cp:revision>179</cp:revision>
  <dcterms:created xsi:type="dcterms:W3CDTF">2016-02-14T13:03:33Z</dcterms:created>
  <dcterms:modified xsi:type="dcterms:W3CDTF">2020-11-13T09:11:18Z</dcterms:modified>
</cp:coreProperties>
</file>